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257" r:id="rId3"/>
    <p:sldId id="258" r:id="rId4"/>
    <p:sldId id="270" r:id="rId5"/>
    <p:sldId id="259" r:id="rId6"/>
    <p:sldId id="261" r:id="rId7"/>
    <p:sldId id="292" r:id="rId8"/>
    <p:sldId id="293" r:id="rId9"/>
    <p:sldId id="294" r:id="rId10"/>
    <p:sldId id="295" r:id="rId11"/>
    <p:sldId id="296" r:id="rId12"/>
    <p:sldId id="297" r:id="rId13"/>
    <p:sldId id="298" r:id="rId14"/>
    <p:sldId id="275" r:id="rId15"/>
    <p:sldId id="276" r:id="rId16"/>
    <p:sldId id="277" r:id="rId17"/>
    <p:sldId id="299" r:id="rId18"/>
    <p:sldId id="278" r:id="rId19"/>
    <p:sldId id="260" r:id="rId20"/>
    <p:sldId id="300" r:id="rId21"/>
    <p:sldId id="263" r:id="rId22"/>
    <p:sldId id="290" r:id="rId23"/>
    <p:sldId id="291" r:id="rId24"/>
    <p:sldId id="281" r:id="rId25"/>
    <p:sldId id="282" r:id="rId26"/>
    <p:sldId id="283" r:id="rId27"/>
    <p:sldId id="289" r:id="rId28"/>
    <p:sldId id="266" r:id="rId29"/>
    <p:sldId id="267" r:id="rId30"/>
  </p:sldIdLst>
  <p:sldSz cx="18288000" cy="10287000"/>
  <p:notesSz cx="6858000" cy="9144000"/>
  <p:embeddedFontLst>
    <p:embeddedFont>
      <p:font typeface="Cormorant Garamond Bold Italics" panose="020B0604020202020204" charset="0"/>
      <p:regular r:id="rId32"/>
    </p:embeddedFont>
    <p:embeddedFont>
      <p:font typeface="Quicksand" panose="020B0604020202020204" charset="0"/>
      <p:regular r:id="rId33"/>
    </p:embeddedFont>
    <p:embeddedFont>
      <p:font typeface="Quicksand Bold" panose="020B0604020202020204" charset="0"/>
      <p:regular r:id="rId34"/>
    </p:embeddedFont>
    <p:embeddedFont>
      <p:font typeface="Segoe UI Black" panose="020B0A02040204020203" pitchFamily="34" charset="0"/>
      <p:bold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91EBDF34-6946-4B7D-A3E4-EF31947A693D}">
          <p14:sldIdLst>
            <p14:sldId id="256"/>
            <p14:sldId id="257"/>
            <p14:sldId id="258"/>
            <p14:sldId id="270"/>
            <p14:sldId id="259"/>
            <p14:sldId id="261"/>
            <p14:sldId id="292"/>
            <p14:sldId id="293"/>
            <p14:sldId id="294"/>
            <p14:sldId id="295"/>
            <p14:sldId id="296"/>
            <p14:sldId id="297"/>
            <p14:sldId id="298"/>
          </p14:sldIdLst>
        </p14:section>
        <p14:section name="EDA" id="{15B23D13-62F5-433C-AC46-11884F15C1DF}">
          <p14:sldIdLst>
            <p14:sldId id="275"/>
            <p14:sldId id="276"/>
            <p14:sldId id="277"/>
            <p14:sldId id="299"/>
            <p14:sldId id="278"/>
            <p14:sldId id="260"/>
            <p14:sldId id="300"/>
          </p14:sldIdLst>
        </p14:section>
        <p14:section name="Modelisation" id="{ACB1708F-BF42-42AB-A630-66C8E3C3DC18}">
          <p14:sldIdLst>
            <p14:sldId id="263"/>
            <p14:sldId id="290"/>
            <p14:sldId id="291"/>
            <p14:sldId id="281"/>
            <p14:sldId id="282"/>
            <p14:sldId id="283"/>
            <p14:sldId id="289"/>
            <p14:sldId id="266"/>
            <p14:sldId id="26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DAC9"/>
    <a:srgbClr val="404040"/>
    <a:srgbClr val="B7DEE8"/>
    <a:srgbClr val="0F4662"/>
    <a:srgbClr val="DBE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Style à thème 2 - Accentuation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4C1A8A3-306A-4EB7-A6B1-4F7E0EB9C5D6}" styleName="Style moyen 3 - Accentuation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9" autoAdjust="0"/>
    <p:restoredTop sz="94622" autoAdjust="0"/>
  </p:normalViewPr>
  <p:slideViewPr>
    <p:cSldViewPr>
      <p:cViewPr>
        <p:scale>
          <a:sx n="19" d="100"/>
          <a:sy n="19" d="100"/>
        </p:scale>
        <p:origin x="2332" y="6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53362-660F-408A-8E5F-922599228A67}" type="datetimeFigureOut">
              <a:rPr lang="fr-FR" smtClean="0"/>
              <a:t>24/12/2024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E5834A-6DEF-433B-99A6-31A916A46473}" type="slidenum">
              <a:rPr lang="fr-FR" smtClean="0"/>
              <a:t>‹N°›</a:t>
            </a:fld>
            <a:endParaRPr lang="fr-FR"/>
          </a:p>
        </p:txBody>
      </p:sp>
    </p:spTree>
    <p:extLst>
      <p:ext uri="{BB962C8B-B14F-4D97-AF65-F5344CB8AC3E}">
        <p14:creationId xmlns:p14="http://schemas.microsoft.com/office/powerpoint/2010/main" val="4042653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solidFill>
                  <a:srgbClr val="0F4662"/>
                </a:solidFill>
                <a:latin typeface="Quicksand"/>
                <a:ea typeface="Quicksand"/>
                <a:cs typeface="Quicksand"/>
                <a:sym typeface="Quicksand"/>
              </a:rPr>
              <a:t>Cette présentation mettra en lumière notre méthodologie, nos résultats et les recommandations qui permettront à </a:t>
            </a:r>
            <a:r>
              <a:rPr lang="fr-FR" sz="1200" dirty="0" err="1">
                <a:solidFill>
                  <a:srgbClr val="0F4662"/>
                </a:solidFill>
                <a:latin typeface="Quicksand"/>
                <a:ea typeface="Quicksand"/>
                <a:cs typeface="Quicksand"/>
                <a:sym typeface="Quicksand"/>
              </a:rPr>
              <a:t>Favorita</a:t>
            </a:r>
            <a:r>
              <a:rPr lang="fr-FR" sz="1200" dirty="0">
                <a:solidFill>
                  <a:srgbClr val="0F4662"/>
                </a:solidFill>
                <a:latin typeface="Quicksand"/>
                <a:ea typeface="Quicksand"/>
                <a:cs typeface="Quicksand"/>
                <a:sym typeface="Quicksand"/>
              </a:rPr>
              <a:t> de maximiser son efficacité et ses revenus.</a:t>
            </a:r>
            <a:endParaRPr lang="fr-FR" dirty="0"/>
          </a:p>
        </p:txBody>
      </p:sp>
      <p:sp>
        <p:nvSpPr>
          <p:cNvPr id="4" name="Espace réservé du numéro de diapositive 3"/>
          <p:cNvSpPr>
            <a:spLocks noGrp="1"/>
          </p:cNvSpPr>
          <p:nvPr>
            <p:ph type="sldNum" sz="quarter" idx="5"/>
          </p:nvPr>
        </p:nvSpPr>
        <p:spPr/>
        <p:txBody>
          <a:bodyPr/>
          <a:lstStyle/>
          <a:p>
            <a:fld id="{ACE5834A-6DEF-433B-99A6-31A916A46473}" type="slidenum">
              <a:rPr lang="fr-FR" smtClean="0"/>
              <a:t>4</a:t>
            </a:fld>
            <a:endParaRPr lang="fr-FR"/>
          </a:p>
        </p:txBody>
      </p:sp>
    </p:spTree>
    <p:extLst>
      <p:ext uri="{BB962C8B-B14F-4D97-AF65-F5344CB8AC3E}">
        <p14:creationId xmlns:p14="http://schemas.microsoft.com/office/powerpoint/2010/main" val="711078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14</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1. </a:t>
            </a:r>
            <a:r>
              <a:rPr lang="fr-FR" sz="1200" dirty="0">
                <a:solidFill>
                  <a:srgbClr val="0F4662"/>
                </a:solidFill>
                <a:latin typeface="Quicksand"/>
                <a:ea typeface="Quicksand"/>
                <a:cs typeface="Quicksand"/>
                <a:sym typeface="Quicksand"/>
              </a:rPr>
              <a:t>Cette approche nous permet de centraliser toutes les informations provenant de sources variées en un seul ensemble cohérent</a:t>
            </a:r>
            <a:endParaRPr lang="fr-FR" dirty="0"/>
          </a:p>
        </p:txBody>
      </p:sp>
      <p:sp>
        <p:nvSpPr>
          <p:cNvPr id="4" name="Espace réservé du numéro de diapositive 3"/>
          <p:cNvSpPr>
            <a:spLocks noGrp="1"/>
          </p:cNvSpPr>
          <p:nvPr>
            <p:ph type="sldNum" sz="quarter" idx="5"/>
          </p:nvPr>
        </p:nvSpPr>
        <p:spPr/>
        <p:txBody>
          <a:bodyPr/>
          <a:lstStyle/>
          <a:p>
            <a:fld id="{ACE5834A-6DEF-433B-99A6-31A916A46473}" type="slidenum">
              <a:rPr lang="fr-FR" smtClean="0"/>
              <a:t>19</a:t>
            </a:fld>
            <a:endParaRPr lang="fr-FR"/>
          </a:p>
        </p:txBody>
      </p:sp>
    </p:spTree>
    <p:extLst>
      <p:ext uri="{BB962C8B-B14F-4D97-AF65-F5344CB8AC3E}">
        <p14:creationId xmlns:p14="http://schemas.microsoft.com/office/powerpoint/2010/main" val="3165522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1D287-06B1-7E94-0845-7D5AFB89A63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12D5B0-B841-273B-20EE-279317EF929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B3CD61C-BEAD-98DD-4DC5-18DFD0340090}"/>
              </a:ext>
            </a:extLst>
          </p:cNvPr>
          <p:cNvSpPr>
            <a:spLocks noGrp="1"/>
          </p:cNvSpPr>
          <p:nvPr>
            <p:ph type="body" idx="1"/>
          </p:nvPr>
        </p:nvSpPr>
        <p:spPr/>
        <p:txBody>
          <a:bodyPr/>
          <a:lstStyle/>
          <a:p>
            <a:r>
              <a:rPr lang="fr-FR" dirty="0"/>
              <a:t>1. </a:t>
            </a:r>
            <a:r>
              <a:rPr lang="fr-FR" sz="1200" dirty="0">
                <a:solidFill>
                  <a:srgbClr val="0F4662"/>
                </a:solidFill>
                <a:latin typeface="Quicksand"/>
                <a:ea typeface="Quicksand"/>
                <a:cs typeface="Quicksand"/>
                <a:sym typeface="Quicksand"/>
              </a:rPr>
              <a:t>Cette approche nous permet de centraliser toutes les informations provenant de sources variées en un seul ensemble cohérent</a:t>
            </a:r>
            <a:endParaRPr lang="fr-FR" dirty="0"/>
          </a:p>
        </p:txBody>
      </p:sp>
      <p:sp>
        <p:nvSpPr>
          <p:cNvPr id="4" name="Espace réservé du numéro de diapositive 3">
            <a:extLst>
              <a:ext uri="{FF2B5EF4-FFF2-40B4-BE49-F238E27FC236}">
                <a16:creationId xmlns:a16="http://schemas.microsoft.com/office/drawing/2014/main" id="{0E0B5898-9C92-E5B1-A09A-2CA0CE229C83}"/>
              </a:ext>
            </a:extLst>
          </p:cNvPr>
          <p:cNvSpPr>
            <a:spLocks noGrp="1"/>
          </p:cNvSpPr>
          <p:nvPr>
            <p:ph type="sldNum" sz="quarter" idx="5"/>
          </p:nvPr>
        </p:nvSpPr>
        <p:spPr/>
        <p:txBody>
          <a:bodyPr/>
          <a:lstStyle/>
          <a:p>
            <a:fld id="{ACE5834A-6DEF-433B-99A6-31A916A46473}" type="slidenum">
              <a:rPr lang="fr-FR" smtClean="0"/>
              <a:t>20</a:t>
            </a:fld>
            <a:endParaRPr lang="fr-FR"/>
          </a:p>
        </p:txBody>
      </p:sp>
    </p:spTree>
    <p:extLst>
      <p:ext uri="{BB962C8B-B14F-4D97-AF65-F5344CB8AC3E}">
        <p14:creationId xmlns:p14="http://schemas.microsoft.com/office/powerpoint/2010/main" val="794808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CE5834A-6DEF-433B-99A6-31A916A46473}" type="slidenum">
              <a:rPr lang="fr-FR" smtClean="0"/>
              <a:t>21</a:t>
            </a:fld>
            <a:endParaRPr lang="fr-FR"/>
          </a:p>
        </p:txBody>
      </p:sp>
    </p:spTree>
    <p:extLst>
      <p:ext uri="{BB962C8B-B14F-4D97-AF65-F5344CB8AC3E}">
        <p14:creationId xmlns:p14="http://schemas.microsoft.com/office/powerpoint/2010/main" val="93960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24</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25</a:t>
            </a:fld>
            <a:endParaRPr lang="de-DE" altLang="de-DE" dirty="0"/>
          </a:p>
        </p:txBody>
      </p:sp>
    </p:spTree>
    <p:extLst>
      <p:ext uri="{BB962C8B-B14F-4D97-AF65-F5344CB8AC3E}">
        <p14:creationId xmlns:p14="http://schemas.microsoft.com/office/powerpoint/2010/main" val="4045307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26</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latin typeface="Quicksand" panose="020B0604020202020204" charset="0"/>
              </a:rPr>
              <a:t>L’Équateur est un pays dépendant du pétrole et sa santé économique est très vulnérable aux chocs des prix du pétrole.</a:t>
            </a:r>
            <a:endParaRPr lang="fr-FR" dirty="0"/>
          </a:p>
        </p:txBody>
      </p:sp>
      <p:sp>
        <p:nvSpPr>
          <p:cNvPr id="4" name="Espace réservé du numéro de diapositive 3"/>
          <p:cNvSpPr>
            <a:spLocks noGrp="1"/>
          </p:cNvSpPr>
          <p:nvPr>
            <p:ph type="sldNum" sz="quarter" idx="5"/>
          </p:nvPr>
        </p:nvSpPr>
        <p:spPr/>
        <p:txBody>
          <a:bodyPr/>
          <a:lstStyle/>
          <a:p>
            <a:fld id="{ACE5834A-6DEF-433B-99A6-31A916A46473}" type="slidenum">
              <a:rPr lang="fr-FR" smtClean="0"/>
              <a:t>6</a:t>
            </a:fld>
            <a:endParaRPr lang="fr-FR"/>
          </a:p>
        </p:txBody>
      </p:sp>
    </p:spTree>
    <p:extLst>
      <p:ext uri="{BB962C8B-B14F-4D97-AF65-F5344CB8AC3E}">
        <p14:creationId xmlns:p14="http://schemas.microsoft.com/office/powerpoint/2010/main" val="682628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1DAFC-2CC2-9955-4C6A-2946E85C677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6A5814-FD9F-599E-7C24-B60425D5B34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748D79-D6F7-5BAE-D7BF-01DC89148E82}"/>
              </a:ext>
            </a:extLst>
          </p:cNvPr>
          <p:cNvSpPr>
            <a:spLocks noGrp="1"/>
          </p:cNvSpPr>
          <p:nvPr>
            <p:ph type="body" idx="1"/>
          </p:nvPr>
        </p:nvSpPr>
        <p:spPr/>
        <p:txBody>
          <a:bodyPr/>
          <a:lstStyle/>
          <a:p>
            <a:r>
              <a:rPr lang="fr-FR" sz="1200" dirty="0">
                <a:latin typeface="Quicksand" panose="020B0604020202020204" charset="0"/>
              </a:rPr>
              <a:t>L’Équateur est un pays dépendant du pétrole et sa santé économique est très vulnérable aux chocs des prix du pétrole.</a:t>
            </a:r>
            <a:endParaRPr lang="fr-FR" dirty="0"/>
          </a:p>
        </p:txBody>
      </p:sp>
      <p:sp>
        <p:nvSpPr>
          <p:cNvPr id="4" name="Espace réservé du numéro de diapositive 3">
            <a:extLst>
              <a:ext uri="{FF2B5EF4-FFF2-40B4-BE49-F238E27FC236}">
                <a16:creationId xmlns:a16="http://schemas.microsoft.com/office/drawing/2014/main" id="{952070EC-C8A8-077D-C151-69B7CF7818E5}"/>
              </a:ext>
            </a:extLst>
          </p:cNvPr>
          <p:cNvSpPr>
            <a:spLocks noGrp="1"/>
          </p:cNvSpPr>
          <p:nvPr>
            <p:ph type="sldNum" sz="quarter" idx="5"/>
          </p:nvPr>
        </p:nvSpPr>
        <p:spPr/>
        <p:txBody>
          <a:bodyPr/>
          <a:lstStyle/>
          <a:p>
            <a:fld id="{ACE5834A-6DEF-433B-99A6-31A916A46473}" type="slidenum">
              <a:rPr lang="fr-FR" smtClean="0"/>
              <a:t>7</a:t>
            </a:fld>
            <a:endParaRPr lang="fr-FR"/>
          </a:p>
        </p:txBody>
      </p:sp>
    </p:spTree>
    <p:extLst>
      <p:ext uri="{BB962C8B-B14F-4D97-AF65-F5344CB8AC3E}">
        <p14:creationId xmlns:p14="http://schemas.microsoft.com/office/powerpoint/2010/main" val="270948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2E8029-48BD-DF70-B01B-DE6F7E1EAA2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8CF9253-C653-4B4B-2F5D-08437CDA00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75658D8-A75E-0A16-255B-535FB1B7B45D}"/>
              </a:ext>
            </a:extLst>
          </p:cNvPr>
          <p:cNvSpPr>
            <a:spLocks noGrp="1"/>
          </p:cNvSpPr>
          <p:nvPr>
            <p:ph type="body" idx="1"/>
          </p:nvPr>
        </p:nvSpPr>
        <p:spPr/>
        <p:txBody>
          <a:bodyPr/>
          <a:lstStyle/>
          <a:p>
            <a:r>
              <a:rPr lang="fr-FR" sz="1200" dirty="0">
                <a:latin typeface="Quicksand" panose="020B0604020202020204" charset="0"/>
              </a:rPr>
              <a:t>L’Équateur est un pays dépendant du pétrole et sa santé économique est très vulnérable aux chocs des prix du pétrole.</a:t>
            </a:r>
            <a:endParaRPr lang="fr-FR" dirty="0"/>
          </a:p>
        </p:txBody>
      </p:sp>
      <p:sp>
        <p:nvSpPr>
          <p:cNvPr id="4" name="Espace réservé du numéro de diapositive 3">
            <a:extLst>
              <a:ext uri="{FF2B5EF4-FFF2-40B4-BE49-F238E27FC236}">
                <a16:creationId xmlns:a16="http://schemas.microsoft.com/office/drawing/2014/main" id="{8F505E45-2171-E4C4-806B-6A0E66E7FEBB}"/>
              </a:ext>
            </a:extLst>
          </p:cNvPr>
          <p:cNvSpPr>
            <a:spLocks noGrp="1"/>
          </p:cNvSpPr>
          <p:nvPr>
            <p:ph type="sldNum" sz="quarter" idx="5"/>
          </p:nvPr>
        </p:nvSpPr>
        <p:spPr/>
        <p:txBody>
          <a:bodyPr/>
          <a:lstStyle/>
          <a:p>
            <a:fld id="{ACE5834A-6DEF-433B-99A6-31A916A46473}" type="slidenum">
              <a:rPr lang="fr-FR" smtClean="0"/>
              <a:t>8</a:t>
            </a:fld>
            <a:endParaRPr lang="fr-FR"/>
          </a:p>
        </p:txBody>
      </p:sp>
    </p:spTree>
    <p:extLst>
      <p:ext uri="{BB962C8B-B14F-4D97-AF65-F5344CB8AC3E}">
        <p14:creationId xmlns:p14="http://schemas.microsoft.com/office/powerpoint/2010/main" val="653084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1C968-F66F-0CC9-4518-8CC254C5AA0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5AB0272-A600-D323-4D7D-F22B1B77CB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AA9DCE0-5E14-A1F7-E12F-48F598220E36}"/>
              </a:ext>
            </a:extLst>
          </p:cNvPr>
          <p:cNvSpPr>
            <a:spLocks noGrp="1"/>
          </p:cNvSpPr>
          <p:nvPr>
            <p:ph type="body" idx="1"/>
          </p:nvPr>
        </p:nvSpPr>
        <p:spPr/>
        <p:txBody>
          <a:bodyPr/>
          <a:lstStyle/>
          <a:p>
            <a:r>
              <a:rPr lang="fr-FR" sz="1200" dirty="0">
                <a:latin typeface="Quicksand" panose="020B0604020202020204" charset="0"/>
              </a:rPr>
              <a:t>L’Équateur est un pays dépendant du pétrole et sa santé économique est très vulnérable aux chocs des prix du pétrole.</a:t>
            </a:r>
            <a:endParaRPr lang="fr-FR" dirty="0"/>
          </a:p>
        </p:txBody>
      </p:sp>
      <p:sp>
        <p:nvSpPr>
          <p:cNvPr id="4" name="Espace réservé du numéro de diapositive 3">
            <a:extLst>
              <a:ext uri="{FF2B5EF4-FFF2-40B4-BE49-F238E27FC236}">
                <a16:creationId xmlns:a16="http://schemas.microsoft.com/office/drawing/2014/main" id="{5564D6E3-4DE1-51EB-EF01-1FBB937D3870}"/>
              </a:ext>
            </a:extLst>
          </p:cNvPr>
          <p:cNvSpPr>
            <a:spLocks noGrp="1"/>
          </p:cNvSpPr>
          <p:nvPr>
            <p:ph type="sldNum" sz="quarter" idx="5"/>
          </p:nvPr>
        </p:nvSpPr>
        <p:spPr/>
        <p:txBody>
          <a:bodyPr/>
          <a:lstStyle/>
          <a:p>
            <a:fld id="{ACE5834A-6DEF-433B-99A6-31A916A46473}" type="slidenum">
              <a:rPr lang="fr-FR" smtClean="0"/>
              <a:t>9</a:t>
            </a:fld>
            <a:endParaRPr lang="fr-FR"/>
          </a:p>
        </p:txBody>
      </p:sp>
    </p:spTree>
    <p:extLst>
      <p:ext uri="{BB962C8B-B14F-4D97-AF65-F5344CB8AC3E}">
        <p14:creationId xmlns:p14="http://schemas.microsoft.com/office/powerpoint/2010/main" val="13285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58FA8-81E8-16A6-753B-9E2226318F9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6728FDD-93BD-4161-BBF5-8E28B41F46DA}"/>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AEB4EEE-C55B-8680-2D08-AA933E4ECE53}"/>
              </a:ext>
            </a:extLst>
          </p:cNvPr>
          <p:cNvSpPr>
            <a:spLocks noGrp="1"/>
          </p:cNvSpPr>
          <p:nvPr>
            <p:ph type="body" idx="1"/>
          </p:nvPr>
        </p:nvSpPr>
        <p:spPr/>
        <p:txBody>
          <a:bodyPr/>
          <a:lstStyle/>
          <a:p>
            <a:r>
              <a:rPr lang="fr-FR" sz="1200" dirty="0">
                <a:latin typeface="Quicksand" panose="020B0604020202020204" charset="0"/>
              </a:rPr>
              <a:t>L’Équateur est un pays dépendant du pétrole et sa santé économique est très vulnérable aux chocs des prix du pétrole.</a:t>
            </a:r>
            <a:endParaRPr lang="fr-FR" dirty="0"/>
          </a:p>
        </p:txBody>
      </p:sp>
      <p:sp>
        <p:nvSpPr>
          <p:cNvPr id="4" name="Espace réservé du numéro de diapositive 3">
            <a:extLst>
              <a:ext uri="{FF2B5EF4-FFF2-40B4-BE49-F238E27FC236}">
                <a16:creationId xmlns:a16="http://schemas.microsoft.com/office/drawing/2014/main" id="{6B473AD0-FA29-03FA-280F-3D7FC45158AF}"/>
              </a:ext>
            </a:extLst>
          </p:cNvPr>
          <p:cNvSpPr>
            <a:spLocks noGrp="1"/>
          </p:cNvSpPr>
          <p:nvPr>
            <p:ph type="sldNum" sz="quarter" idx="5"/>
          </p:nvPr>
        </p:nvSpPr>
        <p:spPr/>
        <p:txBody>
          <a:bodyPr/>
          <a:lstStyle/>
          <a:p>
            <a:fld id="{ACE5834A-6DEF-433B-99A6-31A916A46473}" type="slidenum">
              <a:rPr lang="fr-FR" smtClean="0"/>
              <a:t>10</a:t>
            </a:fld>
            <a:endParaRPr lang="fr-FR"/>
          </a:p>
        </p:txBody>
      </p:sp>
    </p:spTree>
    <p:extLst>
      <p:ext uri="{BB962C8B-B14F-4D97-AF65-F5344CB8AC3E}">
        <p14:creationId xmlns:p14="http://schemas.microsoft.com/office/powerpoint/2010/main" val="3668963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F1EFA-92A5-70F8-A31C-98D51A9F3D7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6056FA1-A99A-7960-B060-2595D3541D5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C6FB9428-6946-9A98-CF2B-42586DD19DBB}"/>
              </a:ext>
            </a:extLst>
          </p:cNvPr>
          <p:cNvSpPr>
            <a:spLocks noGrp="1"/>
          </p:cNvSpPr>
          <p:nvPr>
            <p:ph type="body" idx="1"/>
          </p:nvPr>
        </p:nvSpPr>
        <p:spPr/>
        <p:txBody>
          <a:bodyPr/>
          <a:lstStyle/>
          <a:p>
            <a:r>
              <a:rPr lang="fr-FR" sz="1200" dirty="0">
                <a:latin typeface="Quicksand" panose="020B0604020202020204" charset="0"/>
              </a:rPr>
              <a:t>L’Équateur est un pays dépendant du pétrole et sa santé économique est très vulnérable aux chocs des prix du pétrole.</a:t>
            </a:r>
            <a:endParaRPr lang="fr-FR" dirty="0"/>
          </a:p>
        </p:txBody>
      </p:sp>
      <p:sp>
        <p:nvSpPr>
          <p:cNvPr id="4" name="Espace réservé du numéro de diapositive 3">
            <a:extLst>
              <a:ext uri="{FF2B5EF4-FFF2-40B4-BE49-F238E27FC236}">
                <a16:creationId xmlns:a16="http://schemas.microsoft.com/office/drawing/2014/main" id="{CD5F16FB-158C-D709-EB26-DCF2EA5457D5}"/>
              </a:ext>
            </a:extLst>
          </p:cNvPr>
          <p:cNvSpPr>
            <a:spLocks noGrp="1"/>
          </p:cNvSpPr>
          <p:nvPr>
            <p:ph type="sldNum" sz="quarter" idx="5"/>
          </p:nvPr>
        </p:nvSpPr>
        <p:spPr/>
        <p:txBody>
          <a:bodyPr/>
          <a:lstStyle/>
          <a:p>
            <a:fld id="{ACE5834A-6DEF-433B-99A6-31A916A46473}" type="slidenum">
              <a:rPr lang="fr-FR" smtClean="0"/>
              <a:t>11</a:t>
            </a:fld>
            <a:endParaRPr lang="fr-FR"/>
          </a:p>
        </p:txBody>
      </p:sp>
    </p:spTree>
    <p:extLst>
      <p:ext uri="{BB962C8B-B14F-4D97-AF65-F5344CB8AC3E}">
        <p14:creationId xmlns:p14="http://schemas.microsoft.com/office/powerpoint/2010/main" val="563189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499F2-BA4E-3EAC-A1AD-4F7C507E06F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3DB8182-31B7-F2AE-779E-F70BC84B767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7D571C4-D3D7-13F3-780D-DB13288062D7}"/>
              </a:ext>
            </a:extLst>
          </p:cNvPr>
          <p:cNvSpPr>
            <a:spLocks noGrp="1"/>
          </p:cNvSpPr>
          <p:nvPr>
            <p:ph type="body" idx="1"/>
          </p:nvPr>
        </p:nvSpPr>
        <p:spPr/>
        <p:txBody>
          <a:bodyPr/>
          <a:lstStyle/>
          <a:p>
            <a:r>
              <a:rPr lang="fr-FR" sz="1200" dirty="0">
                <a:latin typeface="Quicksand" panose="020B0604020202020204" charset="0"/>
              </a:rPr>
              <a:t>L’Équateur est un pays dépendant du pétrole et sa santé économique est très vulnérable aux chocs des prix du pétrole.</a:t>
            </a:r>
            <a:endParaRPr lang="fr-FR" dirty="0"/>
          </a:p>
        </p:txBody>
      </p:sp>
      <p:sp>
        <p:nvSpPr>
          <p:cNvPr id="4" name="Espace réservé du numéro de diapositive 3">
            <a:extLst>
              <a:ext uri="{FF2B5EF4-FFF2-40B4-BE49-F238E27FC236}">
                <a16:creationId xmlns:a16="http://schemas.microsoft.com/office/drawing/2014/main" id="{811A9AAB-7382-18A0-1AB0-F951520673AD}"/>
              </a:ext>
            </a:extLst>
          </p:cNvPr>
          <p:cNvSpPr>
            <a:spLocks noGrp="1"/>
          </p:cNvSpPr>
          <p:nvPr>
            <p:ph type="sldNum" sz="quarter" idx="5"/>
          </p:nvPr>
        </p:nvSpPr>
        <p:spPr/>
        <p:txBody>
          <a:bodyPr/>
          <a:lstStyle/>
          <a:p>
            <a:fld id="{ACE5834A-6DEF-433B-99A6-31A916A46473}" type="slidenum">
              <a:rPr lang="fr-FR" smtClean="0"/>
              <a:t>12</a:t>
            </a:fld>
            <a:endParaRPr lang="fr-FR"/>
          </a:p>
        </p:txBody>
      </p:sp>
    </p:spTree>
    <p:extLst>
      <p:ext uri="{BB962C8B-B14F-4D97-AF65-F5344CB8AC3E}">
        <p14:creationId xmlns:p14="http://schemas.microsoft.com/office/powerpoint/2010/main" val="901890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06B78-2330-F109-03B1-8AA056F6C03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80DEF7E-1E50-5BB9-F91D-C7A931E739F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B6D816B-1C8D-FCEC-8716-91D52DDDD74C}"/>
              </a:ext>
            </a:extLst>
          </p:cNvPr>
          <p:cNvSpPr>
            <a:spLocks noGrp="1"/>
          </p:cNvSpPr>
          <p:nvPr>
            <p:ph type="body" idx="1"/>
          </p:nvPr>
        </p:nvSpPr>
        <p:spPr/>
        <p:txBody>
          <a:bodyPr/>
          <a:lstStyle/>
          <a:p>
            <a:r>
              <a:rPr lang="fr-FR" sz="1200" dirty="0">
                <a:latin typeface="Quicksand" panose="020B0604020202020204" charset="0"/>
              </a:rPr>
              <a:t>L’Équateur est un pays dépendant du pétrole et sa santé économique est très vulnérable aux chocs des prix du pétrole.</a:t>
            </a:r>
            <a:endParaRPr lang="fr-FR" dirty="0"/>
          </a:p>
        </p:txBody>
      </p:sp>
      <p:sp>
        <p:nvSpPr>
          <p:cNvPr id="4" name="Espace réservé du numéro de diapositive 3">
            <a:extLst>
              <a:ext uri="{FF2B5EF4-FFF2-40B4-BE49-F238E27FC236}">
                <a16:creationId xmlns:a16="http://schemas.microsoft.com/office/drawing/2014/main" id="{21832F10-B272-CA00-AC64-CF5140D94B50}"/>
              </a:ext>
            </a:extLst>
          </p:cNvPr>
          <p:cNvSpPr>
            <a:spLocks noGrp="1"/>
          </p:cNvSpPr>
          <p:nvPr>
            <p:ph type="sldNum" sz="quarter" idx="5"/>
          </p:nvPr>
        </p:nvSpPr>
        <p:spPr/>
        <p:txBody>
          <a:bodyPr/>
          <a:lstStyle/>
          <a:p>
            <a:fld id="{ACE5834A-6DEF-433B-99A6-31A916A46473}" type="slidenum">
              <a:rPr lang="fr-FR" smtClean="0"/>
              <a:t>13</a:t>
            </a:fld>
            <a:endParaRPr lang="fr-FR"/>
          </a:p>
        </p:txBody>
      </p:sp>
    </p:spTree>
    <p:extLst>
      <p:ext uri="{BB962C8B-B14F-4D97-AF65-F5344CB8AC3E}">
        <p14:creationId xmlns:p14="http://schemas.microsoft.com/office/powerpoint/2010/main" val="1905683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1303020" y="576072"/>
            <a:ext cx="16116300" cy="1299972"/>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1303020" y="2098548"/>
            <a:ext cx="16116300" cy="7392924"/>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14619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6.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7.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1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8.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9.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160.png"/><Relationship Id="rId3" Type="http://schemas.openxmlformats.org/officeDocument/2006/relationships/tags" Target="../tags/tag4.xml"/><Relationship Id="rId7" Type="http://schemas.openxmlformats.org/officeDocument/2006/relationships/image" Target="../media/image24.emf"/><Relationship Id="rId12" Type="http://schemas.openxmlformats.org/officeDocument/2006/relationships/slide" Target="slide16.xml"/><Relationship Id="rId2" Type="http://schemas.openxmlformats.org/officeDocument/2006/relationships/tags" Target="../tags/tag3.xml"/><Relationship Id="rId16" Type="http://schemas.openxmlformats.org/officeDocument/2006/relationships/image" Target="../media/image170.png"/><Relationship Id="rId1" Type="http://schemas.openxmlformats.org/officeDocument/2006/relationships/tags" Target="../tags/tag2.xml"/><Relationship Id="rId6" Type="http://schemas.openxmlformats.org/officeDocument/2006/relationships/oleObject" Target="../embeddings/oleObject1.bin"/><Relationship Id="rId11" Type="http://schemas.openxmlformats.org/officeDocument/2006/relationships/image" Target="../media/image26.png"/><Relationship Id="rId5" Type="http://schemas.openxmlformats.org/officeDocument/2006/relationships/notesSlide" Target="../notesSlides/notesSlide10.xml"/><Relationship Id="rId15" Type="http://schemas.openxmlformats.org/officeDocument/2006/relationships/slide" Target="slide18.xml"/><Relationship Id="rId10" Type="http://schemas.openxmlformats.org/officeDocument/2006/relationships/image" Target="../media/image15.png"/><Relationship Id="rId4" Type="http://schemas.openxmlformats.org/officeDocument/2006/relationships/slideLayout" Target="../slideLayouts/slideLayout12.xml"/><Relationship Id="rId9" Type="http://schemas.openxmlformats.org/officeDocument/2006/relationships/slide" Target="slide15.xml"/><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9.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0.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9.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31.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3.svg"/></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hyperlink" Target="https://www.educba.com/time-series-analysis/" TargetMode="External"/><Relationship Id="rId3" Type="http://schemas.openxmlformats.org/officeDocument/2006/relationships/slideLayout" Target="../slideLayouts/slideLayout7.xml"/><Relationship Id="rId7" Type="http://schemas.openxmlformats.org/officeDocument/2006/relationships/image" Target="../media/image37.jp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4.emf"/><Relationship Id="rId5" Type="http://schemas.openxmlformats.org/officeDocument/2006/relationships/oleObject" Target="../embeddings/oleObject2.bin"/><Relationship Id="rId10" Type="http://schemas.openxmlformats.org/officeDocument/2006/relationships/hyperlink" Target="https://ayc-data.com/data_science/2020/04/19/electricity-forecasting-with-data-science.html" TargetMode="External"/><Relationship Id="rId4" Type="http://schemas.openxmlformats.org/officeDocument/2006/relationships/notesSlide" Target="../notesSlides/notesSlide14.xml"/><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hyperlink" Target="https://www.educba.com/time-series-analysis/" TargetMode="External"/><Relationship Id="rId3" Type="http://schemas.openxmlformats.org/officeDocument/2006/relationships/slideLayout" Target="../slideLayouts/slideLayout7.xml"/><Relationship Id="rId7" Type="http://schemas.openxmlformats.org/officeDocument/2006/relationships/image" Target="../media/image37.jp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4.emf"/><Relationship Id="rId11" Type="http://schemas.openxmlformats.org/officeDocument/2006/relationships/image" Target="../media/image39.png"/><Relationship Id="rId5" Type="http://schemas.openxmlformats.org/officeDocument/2006/relationships/oleObject" Target="../embeddings/oleObject2.bin"/><Relationship Id="rId10" Type="http://schemas.openxmlformats.org/officeDocument/2006/relationships/hyperlink" Target="https://ayc-data.com/data_science/2020/04/19/electricity-forecasting-with-data-science.html" TargetMode="External"/><Relationship Id="rId4" Type="http://schemas.openxmlformats.org/officeDocument/2006/relationships/notesSlide" Target="../notesSlides/notesSlide15.xml"/><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hyperlink" Target="https://www.educba.com/time-series-analysis/" TargetMode="External"/><Relationship Id="rId3" Type="http://schemas.openxmlformats.org/officeDocument/2006/relationships/slideLayout" Target="../slideLayouts/slideLayout7.xml"/><Relationship Id="rId7" Type="http://schemas.openxmlformats.org/officeDocument/2006/relationships/image" Target="../media/image37.jp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4.emf"/><Relationship Id="rId5" Type="http://schemas.openxmlformats.org/officeDocument/2006/relationships/oleObject" Target="../embeddings/oleObject3.bin"/><Relationship Id="rId4" Type="http://schemas.openxmlformats.org/officeDocument/2006/relationships/notesSlide" Target="../notesSlides/notesSlide16.xml"/><Relationship Id="rId9"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1.png"/><Relationship Id="rId5" Type="http://schemas.openxmlformats.org/officeDocument/2006/relationships/image" Target="../media/image24.e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www.blogdumoderateur.com/e-commerce-france-bilan-vente-en-ligne-premier-trimestre-2023/" TargetMode="External"/><Relationship Id="rId5" Type="http://schemas.openxmlformats.org/officeDocument/2006/relationships/image" Target="../media/image5.jp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hyperlink" Target="https://www.kdnuggets.com/2022/12/python-used-data-visualization.html" TargetMode="External"/><Relationship Id="rId7" Type="http://schemas.openxmlformats.org/officeDocument/2006/relationships/image" Target="../media/image2.svg"/><Relationship Id="rId2" Type="http://schemas.openxmlformats.org/officeDocument/2006/relationships/image" Target="../media/image6.jp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hyperlink" Target="https://fity.club/lists/suggestions/big-data/"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3.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5.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643578"/>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dirty="0">
                <a:solidFill>
                  <a:srgbClr val="0F4662"/>
                </a:solidFill>
                <a:latin typeface="Cormorant Garamond Bold Italics"/>
                <a:ea typeface="Cormorant Garamond Bold Italics"/>
                <a:cs typeface="Cormorant Garamond Bold Italics"/>
                <a:sym typeface="Cormorant Garamond Bold Italics"/>
              </a:rPr>
              <a:t>Sales Prediction</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fr-FR"/>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fr-FR"/>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TextBox 6"/>
          <p:cNvSpPr txBox="1"/>
          <p:nvPr/>
        </p:nvSpPr>
        <p:spPr>
          <a:xfrm>
            <a:off x="2737539" y="6219036"/>
            <a:ext cx="12812922" cy="1217256"/>
          </a:xfrm>
          <a:prstGeom prst="rect">
            <a:avLst/>
          </a:prstGeom>
        </p:spPr>
        <p:txBody>
          <a:bodyPr lIns="0" tIns="0" rIns="0" bIns="0" rtlCol="0" anchor="t">
            <a:spAutoFit/>
          </a:bodyPr>
          <a:lstStyle/>
          <a:p>
            <a:pPr marL="0" lvl="0" indent="0" algn="ctr">
              <a:lnSpc>
                <a:spcPct val="150000"/>
              </a:lnSpc>
              <a:spcBef>
                <a:spcPct val="0"/>
              </a:spcBef>
            </a:pPr>
            <a:r>
              <a:rPr lang="en-US" sz="2800" dirty="0">
                <a:solidFill>
                  <a:srgbClr val="0F4662"/>
                </a:solidFill>
                <a:latin typeface="Quicksand"/>
                <a:ea typeface="Quicksand"/>
                <a:cs typeface="Quicksand"/>
                <a:sym typeface="Quicksand"/>
              </a:rPr>
              <a:t>Par </a:t>
            </a:r>
            <a:r>
              <a:rPr lang="en-US" sz="2800" dirty="0" err="1">
                <a:solidFill>
                  <a:srgbClr val="0F4662"/>
                </a:solidFill>
                <a:latin typeface="Quicksand"/>
                <a:ea typeface="Quicksand"/>
                <a:cs typeface="Quicksand"/>
                <a:sym typeface="Quicksand"/>
              </a:rPr>
              <a:t>Mohamadi</a:t>
            </a:r>
            <a:r>
              <a:rPr lang="en-US" sz="2800" dirty="0">
                <a:solidFill>
                  <a:srgbClr val="0F4662"/>
                </a:solidFill>
                <a:latin typeface="Quicksand"/>
                <a:ea typeface="Quicksand"/>
                <a:cs typeface="Quicksand"/>
                <a:sym typeface="Quicksand"/>
              </a:rPr>
              <a:t> Bassirou COMPAORE et Maty NDIONE</a:t>
            </a:r>
          </a:p>
          <a:p>
            <a:pPr marL="0" lvl="0" indent="0" algn="ctr">
              <a:lnSpc>
                <a:spcPct val="150000"/>
              </a:lnSpc>
              <a:spcBef>
                <a:spcPct val="0"/>
              </a:spcBef>
            </a:pPr>
            <a:r>
              <a:rPr lang="en-US" sz="2800" dirty="0">
                <a:solidFill>
                  <a:srgbClr val="0F4662"/>
                </a:solidFill>
                <a:latin typeface="Quicksand"/>
                <a:ea typeface="Quicksand"/>
                <a:cs typeface="Quicksand"/>
                <a:sym typeface="Quicksand"/>
              </a:rPr>
              <a:t>Sous la supervision de </a:t>
            </a:r>
            <a:r>
              <a:rPr lang="en-US" sz="2800" dirty="0" err="1">
                <a:solidFill>
                  <a:srgbClr val="0F4662"/>
                </a:solidFill>
                <a:latin typeface="Quicksand"/>
                <a:ea typeface="Quicksand"/>
                <a:cs typeface="Quicksand"/>
                <a:sym typeface="Quicksand"/>
              </a:rPr>
              <a:t>Mme</a:t>
            </a:r>
            <a:r>
              <a:rPr lang="en-US" sz="2800" dirty="0">
                <a:solidFill>
                  <a:srgbClr val="0F4662"/>
                </a:solidFill>
                <a:latin typeface="Quicksand"/>
                <a:ea typeface="Quicksand"/>
                <a:cs typeface="Quicksand"/>
                <a:sym typeface="Quicksand"/>
              </a:rPr>
              <a:t> </a:t>
            </a:r>
            <a:r>
              <a:rPr lang="en-US" sz="2800" dirty="0" err="1">
                <a:solidFill>
                  <a:srgbClr val="0F4662"/>
                </a:solidFill>
                <a:latin typeface="Quicksand"/>
                <a:ea typeface="Quicksand"/>
                <a:cs typeface="Quicksand"/>
                <a:sym typeface="Quicksand"/>
              </a:rPr>
              <a:t>Mouly</a:t>
            </a:r>
            <a:r>
              <a:rPr lang="en-US" sz="2800" dirty="0">
                <a:solidFill>
                  <a:srgbClr val="0F4662"/>
                </a:solidFill>
                <a:latin typeface="Quicksand"/>
                <a:ea typeface="Quicksand"/>
                <a:cs typeface="Quicksand"/>
                <a:sym typeface="Quicksand"/>
              </a:rPr>
              <a:t> DIAW ML Engineer/ Data Scientist</a:t>
            </a:r>
          </a:p>
        </p:txBody>
      </p:sp>
      <p:sp>
        <p:nvSpPr>
          <p:cNvPr id="7" name="TextBox 7"/>
          <p:cNvSpPr txBox="1"/>
          <p:nvPr/>
        </p:nvSpPr>
        <p:spPr>
          <a:xfrm>
            <a:off x="5649752" y="8046588"/>
            <a:ext cx="6988496" cy="497059"/>
          </a:xfrm>
          <a:prstGeom prst="rect">
            <a:avLst/>
          </a:prstGeom>
        </p:spPr>
        <p:txBody>
          <a:bodyPr lIns="0" tIns="0" rIns="0" bIns="0" rtlCol="0" anchor="t">
            <a:spAutoFit/>
          </a:bodyPr>
          <a:lstStyle/>
          <a:p>
            <a:pPr marL="0" lvl="0" indent="0" algn="ctr">
              <a:lnSpc>
                <a:spcPts val="4397"/>
              </a:lnSpc>
              <a:spcBef>
                <a:spcPct val="0"/>
              </a:spcBef>
            </a:pPr>
            <a:r>
              <a:rPr lang="en-US" sz="2400" dirty="0" err="1">
                <a:solidFill>
                  <a:srgbClr val="0F4662"/>
                </a:solidFill>
                <a:latin typeface="Quicksand"/>
                <a:ea typeface="Quicksand"/>
                <a:cs typeface="Quicksand"/>
                <a:sym typeface="Quicksand"/>
              </a:rPr>
              <a:t>Décembre</a:t>
            </a:r>
            <a:r>
              <a:rPr lang="en-US" sz="2400" dirty="0">
                <a:solidFill>
                  <a:srgbClr val="0F4662"/>
                </a:solidFill>
                <a:latin typeface="Quicksand"/>
                <a:ea typeface="Quicksand"/>
                <a:cs typeface="Quicksand"/>
                <a:sym typeface="Quicksand"/>
              </a:rPr>
              <a:t>, 2024</a:t>
            </a:r>
          </a:p>
        </p:txBody>
      </p:sp>
      <p:sp>
        <p:nvSpPr>
          <p:cNvPr id="8" name="TextBox 8"/>
          <p:cNvSpPr txBox="1"/>
          <p:nvPr/>
        </p:nvSpPr>
        <p:spPr>
          <a:xfrm>
            <a:off x="3322179" y="2327689"/>
            <a:ext cx="11643643" cy="529811"/>
          </a:xfrm>
          <a:prstGeom prst="rect">
            <a:avLst/>
          </a:prstGeom>
        </p:spPr>
        <p:txBody>
          <a:bodyPr lIns="0" tIns="0" rIns="0" bIns="0" rtlCol="0" anchor="t">
            <a:spAutoFit/>
          </a:bodyPr>
          <a:lstStyle/>
          <a:p>
            <a:pPr marL="0" lvl="0" indent="0" algn="ctr">
              <a:lnSpc>
                <a:spcPts val="4397"/>
              </a:lnSpc>
              <a:spcBef>
                <a:spcPct val="0"/>
              </a:spcBef>
            </a:pPr>
            <a:r>
              <a:rPr lang="en-US" sz="3141" dirty="0">
                <a:solidFill>
                  <a:srgbClr val="0F4662"/>
                </a:solidFill>
                <a:latin typeface="Quicksand"/>
                <a:ea typeface="Quicksand"/>
                <a:cs typeface="Quicksand"/>
                <a:sym typeface="Quicksand"/>
              </a:rPr>
              <a:t>Machine Learning</a:t>
            </a:r>
          </a:p>
        </p:txBody>
      </p:sp>
      <p:sp>
        <p:nvSpPr>
          <p:cNvPr id="9" name="Freeform 9"/>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pic>
        <p:nvPicPr>
          <p:cNvPr id="10" name="Image 9">
            <a:extLst>
              <a:ext uri="{FF2B5EF4-FFF2-40B4-BE49-F238E27FC236}">
                <a16:creationId xmlns:a16="http://schemas.microsoft.com/office/drawing/2014/main" id="{95B258CB-85C2-E745-4DC1-F6F97FA9ACAB}"/>
              </a:ext>
            </a:extLst>
          </p:cNvPr>
          <p:cNvPicPr/>
          <p:nvPr/>
        </p:nvPicPr>
        <p:blipFill>
          <a:blip r:embed="rId4">
            <a:extLst>
              <a:ext uri="{28A0092B-C50C-407E-A947-70E740481C1C}">
                <a14:useLocalDpi xmlns:a14="http://schemas.microsoft.com/office/drawing/2010/main" val="0"/>
              </a:ext>
            </a:extLst>
          </a:blip>
          <a:stretch>
            <a:fillRect/>
          </a:stretch>
        </p:blipFill>
        <p:spPr>
          <a:xfrm>
            <a:off x="0" y="1140153"/>
            <a:ext cx="2134800" cy="1868400"/>
          </a:xfrm>
          <a:prstGeom prst="rect">
            <a:avLst/>
          </a:prstGeom>
        </p:spPr>
      </p:pic>
      <p:pic>
        <p:nvPicPr>
          <p:cNvPr id="11" name="Image 10">
            <a:extLst>
              <a:ext uri="{FF2B5EF4-FFF2-40B4-BE49-F238E27FC236}">
                <a16:creationId xmlns:a16="http://schemas.microsoft.com/office/drawing/2014/main" id="{0BB8DDCE-5415-7EB7-FC95-248F09DAEC05}"/>
              </a:ext>
            </a:extLst>
          </p:cNvPr>
          <p:cNvPicPr>
            <a:picLocks noChangeAspect="1"/>
          </p:cNvPicPr>
          <p:nvPr/>
        </p:nvPicPr>
        <p:blipFill>
          <a:blip r:embed="rId5"/>
          <a:stretch>
            <a:fillRect/>
          </a:stretch>
        </p:blipFill>
        <p:spPr>
          <a:xfrm>
            <a:off x="16154400" y="1141647"/>
            <a:ext cx="2133600" cy="186690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B9586084-1629-81DB-9D3C-7E0C111A7980}"/>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032CB156-509D-9E1F-8396-6BB1EEA7DF50}"/>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C37CD507-3A48-A5BB-4175-AF79018BECCD}"/>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D4CB8808-F8CC-013C-5BF4-77188263A134}"/>
              </a:ext>
            </a:extLst>
          </p:cNvPr>
          <p:cNvGrpSpPr/>
          <p:nvPr/>
        </p:nvGrpSpPr>
        <p:grpSpPr>
          <a:xfrm>
            <a:off x="-47625000" y="1897014"/>
            <a:ext cx="100091822" cy="7479265"/>
            <a:chOff x="2871475" y="1897014"/>
            <a:chExt cx="100091822" cy="7479265"/>
          </a:xfrm>
        </p:grpSpPr>
        <p:grpSp>
          <p:nvGrpSpPr>
            <p:cNvPr id="2" name="Group 2">
              <a:extLst>
                <a:ext uri="{FF2B5EF4-FFF2-40B4-BE49-F238E27FC236}">
                  <a16:creationId xmlns:a16="http://schemas.microsoft.com/office/drawing/2014/main" id="{41D04DD9-C3E8-0EEA-327A-D460954A1278}"/>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79453AFF-1AF0-2B8C-3981-94E19477FB13}"/>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2">
                  <a:lumMod val="20000"/>
                  <a:lumOff val="80000"/>
                </a:schemeClr>
              </a:solidFill>
            </p:spPr>
            <p:txBody>
              <a:bodyPr/>
              <a:lstStyle/>
              <a:p>
                <a:endParaRPr lang="fr-FR" dirty="0"/>
              </a:p>
            </p:txBody>
          </p:sp>
          <p:sp>
            <p:nvSpPr>
              <p:cNvPr id="4" name="TextBox 4">
                <a:extLst>
                  <a:ext uri="{FF2B5EF4-FFF2-40B4-BE49-F238E27FC236}">
                    <a16:creationId xmlns:a16="http://schemas.microsoft.com/office/drawing/2014/main" id="{D2D7122D-A6FE-6768-AB9A-F26343BC358F}"/>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descr="Pièces avec un remplissage uni">
              <a:extLst>
                <a:ext uri="{FF2B5EF4-FFF2-40B4-BE49-F238E27FC236}">
                  <a16:creationId xmlns:a16="http://schemas.microsoft.com/office/drawing/2014/main" id="{BC0D6291-6A39-2B08-879C-007807633681}"/>
                </a:ext>
              </a:extLst>
            </p:cNvPr>
            <p:cNvSpPr/>
            <p:nvPr/>
          </p:nvSpPr>
          <p:spPr>
            <a:xfrm>
              <a:off x="5943600" y="2494795"/>
              <a:ext cx="4297585" cy="2955923"/>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232D0AF9-586E-61D7-89C9-012D917FD272}"/>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AA6EE6E9-CE76-82C5-0C2E-2FA5955816B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3">
                  <a:lumMod val="20000"/>
                  <a:lumOff val="80000"/>
                </a:schemeClr>
              </a:solidFill>
            </p:spPr>
            <p:txBody>
              <a:bodyPr/>
              <a:lstStyle/>
              <a:p>
                <a:endParaRPr lang="fr-FR"/>
              </a:p>
            </p:txBody>
          </p:sp>
          <p:sp>
            <p:nvSpPr>
              <p:cNvPr id="8" name="TextBox 8">
                <a:extLst>
                  <a:ext uri="{FF2B5EF4-FFF2-40B4-BE49-F238E27FC236}">
                    <a16:creationId xmlns:a16="http://schemas.microsoft.com/office/drawing/2014/main" id="{62C11110-12E4-114B-B9DA-131730B3D96B}"/>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dirty="0"/>
              </a:p>
            </p:txBody>
          </p:sp>
        </p:grpSp>
        <p:sp>
          <p:nvSpPr>
            <p:cNvPr id="9" name="Freeform 9">
              <a:extLst>
                <a:ext uri="{FF2B5EF4-FFF2-40B4-BE49-F238E27FC236}">
                  <a16:creationId xmlns:a16="http://schemas.microsoft.com/office/drawing/2014/main" id="{515F48BA-F5F4-28B9-BBFB-DF50FB7258A3}"/>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08AA5FF9-9D0D-7825-816B-351AB1990CAB}"/>
                </a:ext>
              </a:extLst>
            </p:cNvPr>
            <p:cNvGrpSpPr/>
            <p:nvPr/>
          </p:nvGrpSpPr>
          <p:grpSpPr>
            <a:xfrm>
              <a:off x="28471161" y="1897014"/>
              <a:ext cx="9853925" cy="6896812"/>
              <a:chOff x="0" y="-123825"/>
              <a:chExt cx="1418473" cy="1816444"/>
            </a:xfrm>
          </p:grpSpPr>
          <p:sp>
            <p:nvSpPr>
              <p:cNvPr id="11" name="Freeform 11">
                <a:extLst>
                  <a:ext uri="{FF2B5EF4-FFF2-40B4-BE49-F238E27FC236}">
                    <a16:creationId xmlns:a16="http://schemas.microsoft.com/office/drawing/2014/main" id="{A4B0D59C-D644-7077-695A-8E8CB9FC5D14}"/>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4">
                  <a:lumMod val="20000"/>
                  <a:lumOff val="80000"/>
                </a:schemeClr>
              </a:solidFill>
            </p:spPr>
            <p:txBody>
              <a:bodyPr/>
              <a:lstStyle/>
              <a:p>
                <a:endParaRPr lang="fr-FR" dirty="0"/>
              </a:p>
            </p:txBody>
          </p:sp>
          <p:sp>
            <p:nvSpPr>
              <p:cNvPr id="12" name="TextBox 12">
                <a:extLst>
                  <a:ext uri="{FF2B5EF4-FFF2-40B4-BE49-F238E27FC236}">
                    <a16:creationId xmlns:a16="http://schemas.microsoft.com/office/drawing/2014/main" id="{F29C0CF2-7B52-BE87-21BA-474BE9A97FF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descr="e-commerce avec un remplissage uni">
              <a:extLst>
                <a:ext uri="{FF2B5EF4-FFF2-40B4-BE49-F238E27FC236}">
                  <a16:creationId xmlns:a16="http://schemas.microsoft.com/office/drawing/2014/main" id="{8F980D1A-315B-40E0-1EAF-D81171EBC4B4}"/>
                </a:ext>
              </a:extLst>
            </p:cNvPr>
            <p:cNvSpPr/>
            <p:nvPr/>
          </p:nvSpPr>
          <p:spPr>
            <a:xfrm>
              <a:off x="31732226" y="2456695"/>
              <a:ext cx="3096284" cy="2636052"/>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3F6585D7-DDDB-DB9A-D626-1505A3858CAD}"/>
                </a:ext>
              </a:extLst>
            </p:cNvPr>
            <p:cNvSpPr txBox="1"/>
            <p:nvPr/>
          </p:nvSpPr>
          <p:spPr>
            <a:xfrm>
              <a:off x="3013415"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B07C3B9F-6D8D-A939-323A-654AE1A75695}"/>
                </a:ext>
              </a:extLst>
            </p:cNvPr>
            <p:cNvSpPr txBox="1"/>
            <p:nvPr/>
          </p:nvSpPr>
          <p:spPr>
            <a:xfrm>
              <a:off x="15931012" y="6083055"/>
              <a:ext cx="9334537"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avec la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le </a:t>
              </a:r>
              <a:r>
                <a:rPr lang="fr-FR" sz="3200" b="1" dirty="0" err="1">
                  <a:latin typeface="Quicksand"/>
                  <a:ea typeface="Quicksand"/>
                  <a:cs typeface="Quicksand"/>
                  <a:sym typeface="Quicksand"/>
                </a:rPr>
                <a:t>store_nbr</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combinaisons à prévoir, ainsi que les informations en promotion.</a:t>
              </a:r>
              <a:endParaRPr lang="en-US" sz="32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DE4AD621-FDF5-AF27-C8A3-B2DE5D33E5D9}"/>
                </a:ext>
              </a:extLst>
            </p:cNvPr>
            <p:cNvSpPr txBox="1"/>
            <p:nvPr/>
          </p:nvSpPr>
          <p:spPr>
            <a:xfrm>
              <a:off x="15813258"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3A4711EF-448E-517C-E0B3-F7A406390577}"/>
                </a:ext>
              </a:extLst>
            </p:cNvPr>
            <p:cNvSpPr txBox="1"/>
            <p:nvPr/>
          </p:nvSpPr>
          <p:spPr>
            <a:xfrm>
              <a:off x="28613100" y="6133234"/>
              <a:ext cx="9711986"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Nombre de transactions de vente pour chaque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 Elle Inclut pour la période des données d’entraînement.</a:t>
              </a:r>
              <a:endParaRPr lang="en-US" sz="32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38204341-11F1-5E34-483B-7FB361190E99}"/>
                </a:ext>
              </a:extLst>
            </p:cNvPr>
            <p:cNvSpPr txBox="1"/>
            <p:nvPr/>
          </p:nvSpPr>
          <p:spPr>
            <a:xfrm>
              <a:off x="28613100" y="5461386"/>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29B77431-3B54-C2D0-CC1B-C8F8200F1CAC}"/>
                </a:ext>
              </a:extLst>
            </p:cNvPr>
            <p:cNvGrpSpPr/>
            <p:nvPr/>
          </p:nvGrpSpPr>
          <p:grpSpPr>
            <a:xfrm>
              <a:off x="41910000" y="1986547"/>
              <a:ext cx="9853925" cy="6896812"/>
              <a:chOff x="0" y="-123825"/>
              <a:chExt cx="1418473" cy="1816444"/>
            </a:xfrm>
          </p:grpSpPr>
          <p:sp>
            <p:nvSpPr>
              <p:cNvPr id="23" name="Freeform 11">
                <a:extLst>
                  <a:ext uri="{FF2B5EF4-FFF2-40B4-BE49-F238E27FC236}">
                    <a16:creationId xmlns:a16="http://schemas.microsoft.com/office/drawing/2014/main" id="{E56ED583-1B28-5FFB-A0DC-9C813FB097C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2">
                  <a:lumMod val="90000"/>
                </a:schemeClr>
              </a:solidFill>
            </p:spPr>
            <p:txBody>
              <a:bodyPr/>
              <a:lstStyle/>
              <a:p>
                <a:endParaRPr lang="fr-FR" dirty="0"/>
              </a:p>
            </p:txBody>
          </p:sp>
          <p:sp>
            <p:nvSpPr>
              <p:cNvPr id="24" name="TextBox 12">
                <a:extLst>
                  <a:ext uri="{FF2B5EF4-FFF2-40B4-BE49-F238E27FC236}">
                    <a16:creationId xmlns:a16="http://schemas.microsoft.com/office/drawing/2014/main" id="{69545A8F-9C3A-EF20-4134-AAE3BE1BE45F}"/>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descr="Kiosque avec un remplissage uni">
              <a:extLst>
                <a:ext uri="{FF2B5EF4-FFF2-40B4-BE49-F238E27FC236}">
                  <a16:creationId xmlns:a16="http://schemas.microsoft.com/office/drawing/2014/main" id="{08D9CA2C-B335-B75B-3A2F-ACCE9C959FFA}"/>
                </a:ext>
              </a:extLst>
            </p:cNvPr>
            <p:cNvSpPr/>
            <p:nvPr/>
          </p:nvSpPr>
          <p:spPr>
            <a:xfrm>
              <a:off x="44799992" y="2407845"/>
              <a:ext cx="4073942" cy="270767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dirty="0"/>
            </a:p>
          </p:txBody>
        </p:sp>
        <p:sp>
          <p:nvSpPr>
            <p:cNvPr id="26" name="TextBox 19">
              <a:extLst>
                <a:ext uri="{FF2B5EF4-FFF2-40B4-BE49-F238E27FC236}">
                  <a16:creationId xmlns:a16="http://schemas.microsoft.com/office/drawing/2014/main" id="{E740670D-D2DE-B98F-CF54-34382DF2A586}"/>
                </a:ext>
              </a:extLst>
            </p:cNvPr>
            <p:cNvSpPr txBox="1"/>
            <p:nvPr/>
          </p:nvSpPr>
          <p:spPr>
            <a:xfrm>
              <a:off x="41910000" y="6179160"/>
              <a:ext cx="9753600" cy="1391150"/>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Stocke les métadonnées sur les magasins y compris la </a:t>
              </a:r>
              <a:r>
                <a:rPr lang="fr-FR" sz="3200" b="1" dirty="0">
                  <a:latin typeface="Quicksand"/>
                  <a:ea typeface="Quicksand"/>
                  <a:cs typeface="Quicksand"/>
                  <a:sym typeface="Quicksand"/>
                </a:rPr>
                <a:t>ville</a:t>
              </a:r>
              <a:r>
                <a:rPr lang="fr-FR" sz="3200" dirty="0">
                  <a:latin typeface="Quicksand"/>
                  <a:ea typeface="Quicksand"/>
                  <a:cs typeface="Quicksand"/>
                  <a:sym typeface="Quicksand"/>
                </a:rPr>
                <a:t>, l’</a:t>
              </a:r>
              <a:r>
                <a:rPr lang="fr-FR" sz="3200" b="1" dirty="0">
                  <a:latin typeface="Quicksand"/>
                  <a:ea typeface="Quicksand"/>
                  <a:cs typeface="Quicksand"/>
                  <a:sym typeface="Quicksand"/>
                </a:rPr>
                <a:t>état</a:t>
              </a:r>
              <a:r>
                <a:rPr lang="fr-FR" sz="3200" dirty="0">
                  <a:latin typeface="Quicksand"/>
                  <a:ea typeface="Quicksand"/>
                  <a:cs typeface="Quicksand"/>
                  <a:sym typeface="Quicksand"/>
                </a:rPr>
                <a:t>, le </a:t>
              </a:r>
              <a:r>
                <a:rPr lang="fr-FR" sz="3200" b="1" dirty="0">
                  <a:latin typeface="Quicksand"/>
                  <a:ea typeface="Quicksand"/>
                  <a:cs typeface="Quicksand"/>
                  <a:sym typeface="Quicksand"/>
                </a:rPr>
                <a:t>type</a:t>
              </a:r>
              <a:r>
                <a:rPr lang="fr-FR" sz="3200" dirty="0">
                  <a:latin typeface="Quicksand"/>
                  <a:ea typeface="Quicksand"/>
                  <a:cs typeface="Quicksand"/>
                  <a:sym typeface="Quicksand"/>
                </a:rPr>
                <a:t> et le </a:t>
              </a:r>
              <a:r>
                <a:rPr lang="fr-FR" sz="3200" b="1" dirty="0">
                  <a:latin typeface="Quicksand"/>
                  <a:ea typeface="Quicksand"/>
                  <a:cs typeface="Quicksand"/>
                  <a:sym typeface="Quicksand"/>
                </a:rPr>
                <a:t>cluster</a:t>
              </a:r>
              <a:r>
                <a:rPr lang="fr-FR" sz="3200" dirty="0">
                  <a:latin typeface="Quicksand"/>
                  <a:ea typeface="Quicksand"/>
                  <a:cs typeface="Quicksand"/>
                  <a:sym typeface="Quicksand"/>
                </a:rPr>
                <a:t>.</a:t>
              </a:r>
              <a:endParaRPr lang="en-US" sz="32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74910044-B78C-D519-3536-1CE1D21723A3}"/>
                </a:ext>
              </a:extLst>
            </p:cNvPr>
            <p:cNvSpPr txBox="1"/>
            <p:nvPr/>
          </p:nvSpPr>
          <p:spPr>
            <a:xfrm>
              <a:off x="42051939" y="5550919"/>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114AE9D7-616F-36E2-2E2A-7225AA9010F7}"/>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E4704E7C-000F-7636-559E-5D3F375FD6E9}"/>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8F22DA2E-1371-B5AF-E4C6-D9DAB13B58B7}"/>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descr="Mauvais inventaire avec un remplissage uni">
              <a:extLst>
                <a:ext uri="{FF2B5EF4-FFF2-40B4-BE49-F238E27FC236}">
                  <a16:creationId xmlns:a16="http://schemas.microsoft.com/office/drawing/2014/main" id="{CCE185C8-8D58-CD3A-B4B4-92165F8E72EA}"/>
                </a:ext>
              </a:extLst>
            </p:cNvPr>
            <p:cNvSpPr/>
            <p:nvPr/>
          </p:nvSpPr>
          <p:spPr>
            <a:xfrm>
              <a:off x="57796804" y="2494795"/>
              <a:ext cx="3680002" cy="2858423"/>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FA6CFA54-F2B7-813E-0265-03B693B96F3C}"/>
                </a:ext>
              </a:extLst>
            </p:cNvPr>
            <p:cNvSpPr txBox="1"/>
            <p:nvPr/>
          </p:nvSpPr>
          <p:spPr>
            <a:xfrm>
              <a:off x="54851782" y="6373515"/>
              <a:ext cx="9711986" cy="1391150"/>
            </a:xfrm>
            <a:prstGeom prst="rect">
              <a:avLst/>
            </a:prstGeom>
          </p:spPr>
          <p:txBody>
            <a:bodyPr wrap="square" lIns="0" tIns="0" rIns="0" bIns="0" rtlCol="0" anchor="t">
              <a:spAutoFit/>
            </a:bodyPr>
            <a:lstStyle/>
            <a:p>
              <a:pPr lvl="0" algn="just" eaLnBrk="0" fontAlgn="base" hangingPunct="0">
                <a:lnSpc>
                  <a:spcPct val="150000"/>
                </a:lnSpc>
                <a:spcBef>
                  <a:spcPct val="0"/>
                </a:spcBef>
                <a:spcAft>
                  <a:spcPct val="0"/>
                </a:spcAft>
              </a:pPr>
              <a:r>
                <a:rPr lang="fr-FR" altLang="fr-FR" sz="3200" dirty="0">
                  <a:latin typeface="Quicksand" panose="020B0604020202020204" charset="0"/>
                </a:rPr>
                <a:t>Métadonnées du produit , y compris la famille, la classe et les denrées périssables.</a:t>
              </a:r>
              <a:endParaRPr kumimoji="0" lang="fr-FR" altLang="fr-FR" sz="3200" b="0" i="0" u="none" strike="noStrike" cap="none" normalizeH="0" baseline="0" dirty="0">
                <a:ln>
                  <a:noFill/>
                </a:ln>
                <a:effectLst/>
                <a:latin typeface="Quicksand" panose="020B0604020202020204" charset="0"/>
              </a:endParaRPr>
            </a:p>
          </p:txBody>
        </p:sp>
        <p:sp>
          <p:nvSpPr>
            <p:cNvPr id="33" name="TextBox 20">
              <a:extLst>
                <a:ext uri="{FF2B5EF4-FFF2-40B4-BE49-F238E27FC236}">
                  <a16:creationId xmlns:a16="http://schemas.microsoft.com/office/drawing/2014/main" id="{650EB987-D96B-9F1B-851E-BC9377C1A16A}"/>
                </a:ext>
              </a:extLst>
            </p:cNvPr>
            <p:cNvSpPr txBox="1"/>
            <p:nvPr/>
          </p:nvSpPr>
          <p:spPr>
            <a:xfrm>
              <a:off x="54851782" y="5701667"/>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5369CF37-A88C-433B-1205-EAC6A9EC9834}"/>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26975683-DC7E-0847-966B-164538F484E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6">
                  <a:lumMod val="20000"/>
                  <a:lumOff val="80000"/>
                </a:schemeClr>
              </a:solidFill>
            </p:spPr>
            <p:txBody>
              <a:bodyPr/>
              <a:lstStyle/>
              <a:p>
                <a:endParaRPr lang="fr-FR" dirty="0"/>
              </a:p>
            </p:txBody>
          </p:sp>
          <p:sp>
            <p:nvSpPr>
              <p:cNvPr id="36" name="TextBox 12">
                <a:extLst>
                  <a:ext uri="{FF2B5EF4-FFF2-40B4-BE49-F238E27FC236}">
                    <a16:creationId xmlns:a16="http://schemas.microsoft.com/office/drawing/2014/main" id="{17274884-6E73-B7A5-720F-EE831872547D}"/>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descr="Porte-bloc avec un remplissage uni">
              <a:extLst>
                <a:ext uri="{FF2B5EF4-FFF2-40B4-BE49-F238E27FC236}">
                  <a16:creationId xmlns:a16="http://schemas.microsoft.com/office/drawing/2014/main" id="{31BBD462-6DF8-7DEF-E021-BA68FEDBB7D8}"/>
                </a:ext>
              </a:extLst>
            </p:cNvPr>
            <p:cNvSpPr/>
            <p:nvPr/>
          </p:nvSpPr>
          <p:spPr>
            <a:xfrm>
              <a:off x="70470646" y="2758191"/>
              <a:ext cx="4073942" cy="2943477"/>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89BB5823-EB33-7932-EB25-368E89A1C7F0}"/>
                </a:ext>
              </a:extLst>
            </p:cNvPr>
            <p:cNvSpPr txBox="1"/>
            <p:nvPr/>
          </p:nvSpPr>
          <p:spPr>
            <a:xfrm>
              <a:off x="67651624" y="6463838"/>
              <a:ext cx="9711987" cy="2129814"/>
            </a:xfrm>
            <a:prstGeom prst="rect">
              <a:avLst/>
            </a:prstGeom>
          </p:spPr>
          <p:txBody>
            <a:bodyPr wrap="square" lIns="0" tIns="0" rIns="0" bIns="0" rtlCol="0" anchor="t">
              <a:spAutoFit/>
            </a:bodyPr>
            <a:lstStyle/>
            <a:p>
              <a:pPr algn="just" fontAlgn="base">
                <a:lnSpc>
                  <a:spcPct val="150000"/>
                </a:lnSpc>
                <a:spcBef>
                  <a:spcPts val="600"/>
                </a:spcBef>
                <a:spcAft>
                  <a:spcPts val="600"/>
                </a:spcAft>
              </a:pPr>
              <a:r>
                <a:rPr lang="fr-FR" sz="3200" b="1" dirty="0">
                  <a:latin typeface="Quicksand" panose="020B0604020202020204" charset="0"/>
                </a:rPr>
                <a:t>Prix</a:t>
              </a:r>
              <a:r>
                <a:rPr lang="fr-FR" sz="3200" dirty="0">
                  <a:latin typeface="Quicksand" panose="020B0604020202020204" charset="0"/>
                </a:rPr>
                <a:t> quotidien du pétrole qui inclut les valeurs pendant la période des données d’entraînement et d’essai. </a:t>
              </a:r>
              <a:endParaRPr lang="en-US" sz="3200" b="0" i="0" dirty="0">
                <a:effectLst/>
                <a:latin typeface="Quicksand" panose="020B0604020202020204" charset="0"/>
              </a:endParaRPr>
            </a:p>
          </p:txBody>
        </p:sp>
        <p:sp>
          <p:nvSpPr>
            <p:cNvPr id="39" name="TextBox 20">
              <a:extLst>
                <a:ext uri="{FF2B5EF4-FFF2-40B4-BE49-F238E27FC236}">
                  <a16:creationId xmlns:a16="http://schemas.microsoft.com/office/drawing/2014/main" id="{2F440A72-355F-564B-5218-9502FBB2010C}"/>
                </a:ext>
              </a:extLst>
            </p:cNvPr>
            <p:cNvSpPr txBox="1"/>
            <p:nvPr/>
          </p:nvSpPr>
          <p:spPr>
            <a:xfrm>
              <a:off x="67651625" y="5852415"/>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3FF6A99E-B1BC-78BC-6930-BC81D9EEC402}"/>
                </a:ext>
              </a:extLst>
            </p:cNvPr>
            <p:cNvSpPr txBox="1"/>
            <p:nvPr/>
          </p:nvSpPr>
          <p:spPr>
            <a:xfrm>
              <a:off x="3131169" y="6083055"/>
              <a:ext cx="9334537" cy="2129814"/>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qui inclut le </a:t>
              </a:r>
              <a:r>
                <a:rPr lang="fr-FR" sz="3200" b="1" dirty="0" err="1">
                  <a:latin typeface="Quicksand"/>
                  <a:ea typeface="Quicksand"/>
                  <a:cs typeface="Quicksand"/>
                  <a:sym typeface="Quicksand"/>
                </a:rPr>
                <a:t>unit_sales</a:t>
              </a:r>
              <a:r>
                <a:rPr lang="fr-FR" sz="3200" b="1" dirty="0">
                  <a:latin typeface="Quicksand"/>
                  <a:ea typeface="Quicksand"/>
                  <a:cs typeface="Quicksand"/>
                  <a:sym typeface="Quicksand"/>
                </a:rPr>
                <a:t> </a:t>
              </a:r>
              <a:r>
                <a:rPr lang="fr-FR" sz="3200" dirty="0">
                  <a:latin typeface="Quicksand"/>
                  <a:ea typeface="Quicksand"/>
                  <a:cs typeface="Quicksand"/>
                  <a:sym typeface="Quicksand"/>
                </a:rPr>
                <a:t>par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et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ainsi qu’un </a:t>
              </a:r>
              <a:r>
                <a:rPr lang="fr-FR" sz="3200" b="1" dirty="0">
                  <a:latin typeface="Quicksand"/>
                  <a:ea typeface="Quicksand"/>
                  <a:cs typeface="Quicksand"/>
                  <a:sym typeface="Quicksand"/>
                </a:rPr>
                <a:t>ID</a:t>
              </a:r>
              <a:r>
                <a:rPr lang="fr-FR" sz="3200" dirty="0">
                  <a:latin typeface="Quicksand"/>
                  <a:ea typeface="Quicksand"/>
                  <a:cs typeface="Quicksand"/>
                  <a:sym typeface="Quicksand"/>
                </a:rPr>
                <a:t> unique pour étiqueter les lignes</a:t>
              </a:r>
              <a:endParaRPr lang="en-US" sz="32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4D9EB910-FB00-15EB-384A-4FCEFBC4BFAB}"/>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CC01B9A1-1085-0AFB-F7AD-35809CDAC123}"/>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lumMod val="95000"/>
                </a:schemeClr>
              </a:solidFill>
            </p:spPr>
            <p:txBody>
              <a:bodyPr/>
              <a:lstStyle/>
              <a:p>
                <a:endParaRPr lang="fr-FR" dirty="0"/>
              </a:p>
            </p:txBody>
          </p:sp>
          <p:sp>
            <p:nvSpPr>
              <p:cNvPr id="52" name="TextBox 12">
                <a:extLst>
                  <a:ext uri="{FF2B5EF4-FFF2-40B4-BE49-F238E27FC236}">
                    <a16:creationId xmlns:a16="http://schemas.microsoft.com/office/drawing/2014/main" id="{0612CA13-6186-813D-9853-AD8E1C59B50A}"/>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descr="Cloches avec un remplissage uni">
              <a:extLst>
                <a:ext uri="{FF2B5EF4-FFF2-40B4-BE49-F238E27FC236}">
                  <a16:creationId xmlns:a16="http://schemas.microsoft.com/office/drawing/2014/main" id="{DF85BD02-7DC2-07D4-47FD-269BB4437610}"/>
                </a:ext>
              </a:extLst>
            </p:cNvPr>
            <p:cNvSpPr/>
            <p:nvPr/>
          </p:nvSpPr>
          <p:spPr>
            <a:xfrm>
              <a:off x="83199520" y="3204237"/>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A92F78DE-2468-3620-153A-C5D13C55B010}"/>
                </a:ext>
              </a:extLst>
            </p:cNvPr>
            <p:cNvSpPr txBox="1"/>
            <p:nvPr/>
          </p:nvSpPr>
          <p:spPr>
            <a:xfrm>
              <a:off x="80571075" y="6482982"/>
              <a:ext cx="9334537" cy="1391150"/>
            </a:xfrm>
            <a:prstGeom prst="rect">
              <a:avLst/>
            </a:prstGeom>
          </p:spPr>
          <p:txBody>
            <a:bodyPr wrap="square" lIns="0" tIns="0" rIns="0" bIns="0" rtlCol="0" anchor="t">
              <a:spAutoFit/>
            </a:bodyPr>
            <a:lstStyle/>
            <a:p>
              <a:pPr fontAlgn="base">
                <a:lnSpc>
                  <a:spcPct val="150000"/>
                </a:lnSpc>
                <a:spcBef>
                  <a:spcPts val="600"/>
                </a:spcBef>
                <a:spcAft>
                  <a:spcPts val="600"/>
                </a:spcAft>
              </a:pPr>
              <a:r>
                <a:rPr lang="fr-FR" sz="3200" b="1" dirty="0">
                  <a:latin typeface="Quicksand" panose="020B0604020202020204" charset="0"/>
                </a:rPr>
                <a:t>Jours fériés </a:t>
              </a:r>
              <a:r>
                <a:rPr lang="fr-FR" sz="3200" dirty="0">
                  <a:latin typeface="Quicksand" panose="020B0604020202020204" charset="0"/>
                </a:rPr>
                <a:t>et </a:t>
              </a:r>
              <a:r>
                <a:rPr lang="fr-FR" sz="3200" b="1" dirty="0">
                  <a:latin typeface="Quicksand" panose="020B0604020202020204" charset="0"/>
                </a:rPr>
                <a:t>événements</a:t>
              </a:r>
              <a:r>
                <a:rPr lang="fr-FR" sz="3200" dirty="0">
                  <a:latin typeface="Quicksand" panose="020B0604020202020204" charset="0"/>
                </a:rPr>
                <a:t>, avec métadonnées (description)</a:t>
              </a:r>
              <a:endParaRPr lang="en-US" sz="3200" dirty="0">
                <a:latin typeface="Quicksand" panose="020B0604020202020204" charset="0"/>
              </a:endParaRPr>
            </a:p>
          </p:txBody>
        </p:sp>
        <p:sp>
          <p:nvSpPr>
            <p:cNvPr id="55" name="TextBox 20">
              <a:extLst>
                <a:ext uri="{FF2B5EF4-FFF2-40B4-BE49-F238E27FC236}">
                  <a16:creationId xmlns:a16="http://schemas.microsoft.com/office/drawing/2014/main" id="{C233ACA9-17B7-D9E8-A520-AFB8FCC4B6C9}"/>
                </a:ext>
              </a:extLst>
            </p:cNvPr>
            <p:cNvSpPr txBox="1"/>
            <p:nvPr/>
          </p:nvSpPr>
          <p:spPr>
            <a:xfrm>
              <a:off x="80571076" y="581113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Holidays_events</a:t>
              </a:r>
              <a:endParaRPr lang="en-US" sz="4800"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75E158E8-5CA9-F176-7674-7361F5E492BE}"/>
                </a:ext>
              </a:extLst>
            </p:cNvPr>
            <p:cNvGrpSpPr/>
            <p:nvPr/>
          </p:nvGrpSpPr>
          <p:grpSpPr>
            <a:xfrm>
              <a:off x="93109372" y="2479467"/>
              <a:ext cx="9853925" cy="6896812"/>
              <a:chOff x="0" y="-123825"/>
              <a:chExt cx="1418473" cy="1816444"/>
            </a:xfrm>
          </p:grpSpPr>
          <p:sp>
            <p:nvSpPr>
              <p:cNvPr id="59" name="Freeform 11">
                <a:extLst>
                  <a:ext uri="{FF2B5EF4-FFF2-40B4-BE49-F238E27FC236}">
                    <a16:creationId xmlns:a16="http://schemas.microsoft.com/office/drawing/2014/main" id="{E59E69F5-9D38-7940-067B-BF1714D0389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solidFill>
            </p:spPr>
            <p:txBody>
              <a:bodyPr/>
              <a:lstStyle/>
              <a:p>
                <a:endParaRPr lang="fr-FR" dirty="0"/>
              </a:p>
            </p:txBody>
          </p:sp>
          <p:sp>
            <p:nvSpPr>
              <p:cNvPr id="60" name="TextBox 12">
                <a:extLst>
                  <a:ext uri="{FF2B5EF4-FFF2-40B4-BE49-F238E27FC236}">
                    <a16:creationId xmlns:a16="http://schemas.microsoft.com/office/drawing/2014/main" id="{2A0D60CD-E921-2D24-9626-2EDF3EC71DED}"/>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descr="Boulier avec un remplissage uni">
              <a:extLst>
                <a:ext uri="{FF2B5EF4-FFF2-40B4-BE49-F238E27FC236}">
                  <a16:creationId xmlns:a16="http://schemas.microsoft.com/office/drawing/2014/main" id="{0467C13B-27AA-FEA6-E8B3-BEC742E58237}"/>
                </a:ext>
              </a:extLst>
            </p:cNvPr>
            <p:cNvSpPr/>
            <p:nvPr/>
          </p:nvSpPr>
          <p:spPr>
            <a:xfrm>
              <a:off x="95999363" y="3239212"/>
              <a:ext cx="4073942" cy="2527546"/>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dirty="0"/>
            </a:p>
          </p:txBody>
        </p:sp>
        <p:sp>
          <p:nvSpPr>
            <p:cNvPr id="62" name="TextBox 19">
              <a:extLst>
                <a:ext uri="{FF2B5EF4-FFF2-40B4-BE49-F238E27FC236}">
                  <a16:creationId xmlns:a16="http://schemas.microsoft.com/office/drawing/2014/main" id="{089FE4E2-E3AF-2B6B-0560-30CD488F9262}"/>
                </a:ext>
              </a:extLst>
            </p:cNvPr>
            <p:cNvSpPr txBox="1"/>
            <p:nvPr/>
          </p:nvSpPr>
          <p:spPr>
            <a:xfrm>
              <a:off x="93370918" y="6674406"/>
              <a:ext cx="9334537" cy="492443"/>
            </a:xfrm>
            <a:prstGeom prst="rect">
              <a:avLst/>
            </a:prstGeom>
          </p:spPr>
          <p:txBody>
            <a:bodyPr wrap="square" lIns="0" tIns="0" rIns="0" bIns="0" rtlCol="0" anchor="t">
              <a:spAutoFit/>
            </a:bodyPr>
            <a:lstStyle/>
            <a:p>
              <a:pPr fontAlgn="base">
                <a:spcBef>
                  <a:spcPts val="600"/>
                </a:spcBef>
                <a:spcAft>
                  <a:spcPts val="600"/>
                </a:spcAft>
              </a:pPr>
              <a:r>
                <a:rPr lang="en-US" sz="3200" dirty="0">
                  <a:latin typeface="Quicksand" panose="020B0604020202020204" charset="0"/>
                </a:rPr>
                <a:t>A sample submission file in the correct format.</a:t>
              </a:r>
            </a:p>
          </p:txBody>
        </p:sp>
        <p:sp>
          <p:nvSpPr>
            <p:cNvPr id="63" name="TextBox 20">
              <a:extLst>
                <a:ext uri="{FF2B5EF4-FFF2-40B4-BE49-F238E27FC236}">
                  <a16:creationId xmlns:a16="http://schemas.microsoft.com/office/drawing/2014/main" id="{7253A276-F948-E3C5-11F3-4934D6450E20}"/>
                </a:ext>
              </a:extLst>
            </p:cNvPr>
            <p:cNvSpPr txBox="1"/>
            <p:nvPr/>
          </p:nvSpPr>
          <p:spPr>
            <a:xfrm>
              <a:off x="93370919" y="6002558"/>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Sample_submission</a:t>
              </a:r>
              <a:endParaRPr lang="en-US" sz="4800"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1146185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962ED9A1-508A-E9C9-F099-5411225E2542}"/>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668C024F-CF59-DA03-1A68-F85D94D66A6F}"/>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9CC20F65-B138-5AC9-DD7E-0D6C7EB422F5}"/>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DF36B4A8-6595-610B-4D17-606E91AEC54D}"/>
              </a:ext>
            </a:extLst>
          </p:cNvPr>
          <p:cNvGrpSpPr/>
          <p:nvPr/>
        </p:nvGrpSpPr>
        <p:grpSpPr>
          <a:xfrm>
            <a:off x="-60426600" y="1897014"/>
            <a:ext cx="100091822" cy="7479265"/>
            <a:chOff x="2871475" y="1897014"/>
            <a:chExt cx="100091822" cy="7479265"/>
          </a:xfrm>
        </p:grpSpPr>
        <p:grpSp>
          <p:nvGrpSpPr>
            <p:cNvPr id="2" name="Group 2">
              <a:extLst>
                <a:ext uri="{FF2B5EF4-FFF2-40B4-BE49-F238E27FC236}">
                  <a16:creationId xmlns:a16="http://schemas.microsoft.com/office/drawing/2014/main" id="{A1EB110D-E801-37CC-3053-4642A2B2FDC2}"/>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E9B07F8B-8589-51F1-EDEC-ADEF23CD99DE}"/>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2">
                  <a:lumMod val="20000"/>
                  <a:lumOff val="80000"/>
                </a:schemeClr>
              </a:solidFill>
            </p:spPr>
            <p:txBody>
              <a:bodyPr/>
              <a:lstStyle/>
              <a:p>
                <a:endParaRPr lang="fr-FR" dirty="0"/>
              </a:p>
            </p:txBody>
          </p:sp>
          <p:sp>
            <p:nvSpPr>
              <p:cNvPr id="4" name="TextBox 4">
                <a:extLst>
                  <a:ext uri="{FF2B5EF4-FFF2-40B4-BE49-F238E27FC236}">
                    <a16:creationId xmlns:a16="http://schemas.microsoft.com/office/drawing/2014/main" id="{CD007053-82C4-8FC4-8A66-BF93D7DCCAAD}"/>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descr="Pièces avec un remplissage uni">
              <a:extLst>
                <a:ext uri="{FF2B5EF4-FFF2-40B4-BE49-F238E27FC236}">
                  <a16:creationId xmlns:a16="http://schemas.microsoft.com/office/drawing/2014/main" id="{8F4A9FDA-4098-D3A4-E097-E14280990A0B}"/>
                </a:ext>
              </a:extLst>
            </p:cNvPr>
            <p:cNvSpPr/>
            <p:nvPr/>
          </p:nvSpPr>
          <p:spPr>
            <a:xfrm>
              <a:off x="5943600" y="2494795"/>
              <a:ext cx="4297585" cy="2955923"/>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5E4173FD-5C60-64A5-8171-19A895791057}"/>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46993877-5B7B-F296-7ED5-870FAA05CBF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3">
                  <a:lumMod val="20000"/>
                  <a:lumOff val="80000"/>
                </a:schemeClr>
              </a:solidFill>
            </p:spPr>
            <p:txBody>
              <a:bodyPr/>
              <a:lstStyle/>
              <a:p>
                <a:endParaRPr lang="fr-FR"/>
              </a:p>
            </p:txBody>
          </p:sp>
          <p:sp>
            <p:nvSpPr>
              <p:cNvPr id="8" name="TextBox 8">
                <a:extLst>
                  <a:ext uri="{FF2B5EF4-FFF2-40B4-BE49-F238E27FC236}">
                    <a16:creationId xmlns:a16="http://schemas.microsoft.com/office/drawing/2014/main" id="{0791E62B-EBF6-C820-2C56-F7A7211D278B}"/>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dirty="0"/>
              </a:p>
            </p:txBody>
          </p:sp>
        </p:grpSp>
        <p:sp>
          <p:nvSpPr>
            <p:cNvPr id="9" name="Freeform 9">
              <a:extLst>
                <a:ext uri="{FF2B5EF4-FFF2-40B4-BE49-F238E27FC236}">
                  <a16:creationId xmlns:a16="http://schemas.microsoft.com/office/drawing/2014/main" id="{5E1F190C-8B18-8DE4-A8D4-6BFB74EC868E}"/>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1ED7DB72-BF85-5C28-1289-DD4A0C54B26B}"/>
                </a:ext>
              </a:extLst>
            </p:cNvPr>
            <p:cNvGrpSpPr/>
            <p:nvPr/>
          </p:nvGrpSpPr>
          <p:grpSpPr>
            <a:xfrm>
              <a:off x="28471161" y="1897014"/>
              <a:ext cx="9853925" cy="6896812"/>
              <a:chOff x="0" y="-123825"/>
              <a:chExt cx="1418473" cy="1816444"/>
            </a:xfrm>
          </p:grpSpPr>
          <p:sp>
            <p:nvSpPr>
              <p:cNvPr id="11" name="Freeform 11">
                <a:extLst>
                  <a:ext uri="{FF2B5EF4-FFF2-40B4-BE49-F238E27FC236}">
                    <a16:creationId xmlns:a16="http://schemas.microsoft.com/office/drawing/2014/main" id="{F25DD8A3-81E9-950E-8BE4-19F7ECEA0467}"/>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4">
                  <a:lumMod val="20000"/>
                  <a:lumOff val="80000"/>
                </a:schemeClr>
              </a:solidFill>
            </p:spPr>
            <p:txBody>
              <a:bodyPr/>
              <a:lstStyle/>
              <a:p>
                <a:endParaRPr lang="fr-FR" dirty="0"/>
              </a:p>
            </p:txBody>
          </p:sp>
          <p:sp>
            <p:nvSpPr>
              <p:cNvPr id="12" name="TextBox 12">
                <a:extLst>
                  <a:ext uri="{FF2B5EF4-FFF2-40B4-BE49-F238E27FC236}">
                    <a16:creationId xmlns:a16="http://schemas.microsoft.com/office/drawing/2014/main" id="{93582491-58F6-C8A3-49A9-AE1FCBEC0E89}"/>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descr="e-commerce avec un remplissage uni">
              <a:extLst>
                <a:ext uri="{FF2B5EF4-FFF2-40B4-BE49-F238E27FC236}">
                  <a16:creationId xmlns:a16="http://schemas.microsoft.com/office/drawing/2014/main" id="{89896443-CA23-B4BE-E882-B63F28F1BC77}"/>
                </a:ext>
              </a:extLst>
            </p:cNvPr>
            <p:cNvSpPr/>
            <p:nvPr/>
          </p:nvSpPr>
          <p:spPr>
            <a:xfrm>
              <a:off x="31732226" y="2456695"/>
              <a:ext cx="3096284" cy="2636052"/>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60170F71-27D8-540B-A31D-141D5042B08C}"/>
                </a:ext>
              </a:extLst>
            </p:cNvPr>
            <p:cNvSpPr txBox="1"/>
            <p:nvPr/>
          </p:nvSpPr>
          <p:spPr>
            <a:xfrm>
              <a:off x="3013415"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EC861CF1-C18E-07AF-B59F-E6B02F0D0941}"/>
                </a:ext>
              </a:extLst>
            </p:cNvPr>
            <p:cNvSpPr txBox="1"/>
            <p:nvPr/>
          </p:nvSpPr>
          <p:spPr>
            <a:xfrm>
              <a:off x="15931012" y="6083055"/>
              <a:ext cx="9334537"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avec la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le </a:t>
              </a:r>
              <a:r>
                <a:rPr lang="fr-FR" sz="3200" b="1" dirty="0" err="1">
                  <a:latin typeface="Quicksand"/>
                  <a:ea typeface="Quicksand"/>
                  <a:cs typeface="Quicksand"/>
                  <a:sym typeface="Quicksand"/>
                </a:rPr>
                <a:t>store_nbr</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combinaisons à prévoir, ainsi que les informations en promotion.</a:t>
              </a:r>
              <a:endParaRPr lang="en-US" sz="32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AE3F53B6-C108-3181-D6BA-EF19BF21ACC7}"/>
                </a:ext>
              </a:extLst>
            </p:cNvPr>
            <p:cNvSpPr txBox="1"/>
            <p:nvPr/>
          </p:nvSpPr>
          <p:spPr>
            <a:xfrm>
              <a:off x="15813258"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EBC74066-C097-2D7A-E666-828AFAC3304C}"/>
                </a:ext>
              </a:extLst>
            </p:cNvPr>
            <p:cNvSpPr txBox="1"/>
            <p:nvPr/>
          </p:nvSpPr>
          <p:spPr>
            <a:xfrm>
              <a:off x="28613100" y="6133234"/>
              <a:ext cx="9711986"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Nombre de transactions de vente pour chaque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 Elle Inclut pour la période des données d’entraînement.</a:t>
              </a:r>
              <a:endParaRPr lang="en-US" sz="32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E25F38AA-F1D1-44A7-B338-4DD25998C2FA}"/>
                </a:ext>
              </a:extLst>
            </p:cNvPr>
            <p:cNvSpPr txBox="1"/>
            <p:nvPr/>
          </p:nvSpPr>
          <p:spPr>
            <a:xfrm>
              <a:off x="28613100" y="5461386"/>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41DFAE2B-665B-63C0-48A7-AC96BE0456C4}"/>
                </a:ext>
              </a:extLst>
            </p:cNvPr>
            <p:cNvGrpSpPr/>
            <p:nvPr/>
          </p:nvGrpSpPr>
          <p:grpSpPr>
            <a:xfrm>
              <a:off x="41910000" y="1986547"/>
              <a:ext cx="9853925" cy="6896812"/>
              <a:chOff x="0" y="-123825"/>
              <a:chExt cx="1418473" cy="1816444"/>
            </a:xfrm>
          </p:grpSpPr>
          <p:sp>
            <p:nvSpPr>
              <p:cNvPr id="23" name="Freeform 11">
                <a:extLst>
                  <a:ext uri="{FF2B5EF4-FFF2-40B4-BE49-F238E27FC236}">
                    <a16:creationId xmlns:a16="http://schemas.microsoft.com/office/drawing/2014/main" id="{3D07A323-D83F-7996-A0A6-D877CBEECD7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2">
                  <a:lumMod val="90000"/>
                </a:schemeClr>
              </a:solidFill>
            </p:spPr>
            <p:txBody>
              <a:bodyPr/>
              <a:lstStyle/>
              <a:p>
                <a:endParaRPr lang="fr-FR" dirty="0"/>
              </a:p>
            </p:txBody>
          </p:sp>
          <p:sp>
            <p:nvSpPr>
              <p:cNvPr id="24" name="TextBox 12">
                <a:extLst>
                  <a:ext uri="{FF2B5EF4-FFF2-40B4-BE49-F238E27FC236}">
                    <a16:creationId xmlns:a16="http://schemas.microsoft.com/office/drawing/2014/main" id="{8DC17861-B69B-4742-99AF-3E10A7C57037}"/>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descr="Kiosque avec un remplissage uni">
              <a:extLst>
                <a:ext uri="{FF2B5EF4-FFF2-40B4-BE49-F238E27FC236}">
                  <a16:creationId xmlns:a16="http://schemas.microsoft.com/office/drawing/2014/main" id="{A22C0996-4B45-0C37-6F0A-72E97F425FEF}"/>
                </a:ext>
              </a:extLst>
            </p:cNvPr>
            <p:cNvSpPr/>
            <p:nvPr/>
          </p:nvSpPr>
          <p:spPr>
            <a:xfrm>
              <a:off x="44799992" y="2407845"/>
              <a:ext cx="4073942" cy="270767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dirty="0"/>
            </a:p>
          </p:txBody>
        </p:sp>
        <p:sp>
          <p:nvSpPr>
            <p:cNvPr id="26" name="TextBox 19">
              <a:extLst>
                <a:ext uri="{FF2B5EF4-FFF2-40B4-BE49-F238E27FC236}">
                  <a16:creationId xmlns:a16="http://schemas.microsoft.com/office/drawing/2014/main" id="{F9D64174-84C1-1788-0079-447A81728DAD}"/>
                </a:ext>
              </a:extLst>
            </p:cNvPr>
            <p:cNvSpPr txBox="1"/>
            <p:nvPr/>
          </p:nvSpPr>
          <p:spPr>
            <a:xfrm>
              <a:off x="41910000" y="6179160"/>
              <a:ext cx="9753600" cy="1391150"/>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Stocke les métadonnées sur les magasins y compris la </a:t>
              </a:r>
              <a:r>
                <a:rPr lang="fr-FR" sz="3200" b="1" dirty="0">
                  <a:latin typeface="Quicksand"/>
                  <a:ea typeface="Quicksand"/>
                  <a:cs typeface="Quicksand"/>
                  <a:sym typeface="Quicksand"/>
                </a:rPr>
                <a:t>ville</a:t>
              </a:r>
              <a:r>
                <a:rPr lang="fr-FR" sz="3200" dirty="0">
                  <a:latin typeface="Quicksand"/>
                  <a:ea typeface="Quicksand"/>
                  <a:cs typeface="Quicksand"/>
                  <a:sym typeface="Quicksand"/>
                </a:rPr>
                <a:t>, l’</a:t>
              </a:r>
              <a:r>
                <a:rPr lang="fr-FR" sz="3200" b="1" dirty="0">
                  <a:latin typeface="Quicksand"/>
                  <a:ea typeface="Quicksand"/>
                  <a:cs typeface="Quicksand"/>
                  <a:sym typeface="Quicksand"/>
                </a:rPr>
                <a:t>état</a:t>
              </a:r>
              <a:r>
                <a:rPr lang="fr-FR" sz="3200" dirty="0">
                  <a:latin typeface="Quicksand"/>
                  <a:ea typeface="Quicksand"/>
                  <a:cs typeface="Quicksand"/>
                  <a:sym typeface="Quicksand"/>
                </a:rPr>
                <a:t>, le </a:t>
              </a:r>
              <a:r>
                <a:rPr lang="fr-FR" sz="3200" b="1" dirty="0">
                  <a:latin typeface="Quicksand"/>
                  <a:ea typeface="Quicksand"/>
                  <a:cs typeface="Quicksand"/>
                  <a:sym typeface="Quicksand"/>
                </a:rPr>
                <a:t>type</a:t>
              </a:r>
              <a:r>
                <a:rPr lang="fr-FR" sz="3200" dirty="0">
                  <a:latin typeface="Quicksand"/>
                  <a:ea typeface="Quicksand"/>
                  <a:cs typeface="Quicksand"/>
                  <a:sym typeface="Quicksand"/>
                </a:rPr>
                <a:t> et le </a:t>
              </a:r>
              <a:r>
                <a:rPr lang="fr-FR" sz="3200" b="1" dirty="0">
                  <a:latin typeface="Quicksand"/>
                  <a:ea typeface="Quicksand"/>
                  <a:cs typeface="Quicksand"/>
                  <a:sym typeface="Quicksand"/>
                </a:rPr>
                <a:t>cluster</a:t>
              </a:r>
              <a:r>
                <a:rPr lang="fr-FR" sz="3200" dirty="0">
                  <a:latin typeface="Quicksand"/>
                  <a:ea typeface="Quicksand"/>
                  <a:cs typeface="Quicksand"/>
                  <a:sym typeface="Quicksand"/>
                </a:rPr>
                <a:t>.</a:t>
              </a:r>
              <a:endParaRPr lang="en-US" sz="32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4D2DFCAB-8274-0773-753D-BD4D431A4610}"/>
                </a:ext>
              </a:extLst>
            </p:cNvPr>
            <p:cNvSpPr txBox="1"/>
            <p:nvPr/>
          </p:nvSpPr>
          <p:spPr>
            <a:xfrm>
              <a:off x="42051939" y="5550919"/>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D6F160B8-3755-3347-7070-9336D2244E22}"/>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EF241954-4654-819A-EE48-CD3B4E4894F5}"/>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812CFCBE-D496-FFC2-BC81-A6ED559C7C0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descr="Mauvais inventaire avec un remplissage uni">
              <a:extLst>
                <a:ext uri="{FF2B5EF4-FFF2-40B4-BE49-F238E27FC236}">
                  <a16:creationId xmlns:a16="http://schemas.microsoft.com/office/drawing/2014/main" id="{66734CD9-1DDB-FED9-2F9F-2B9093FE037C}"/>
                </a:ext>
              </a:extLst>
            </p:cNvPr>
            <p:cNvSpPr/>
            <p:nvPr/>
          </p:nvSpPr>
          <p:spPr>
            <a:xfrm>
              <a:off x="57796804" y="2494795"/>
              <a:ext cx="3680002" cy="2858423"/>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A4610716-D103-E331-480A-ADF8F07C5FDA}"/>
                </a:ext>
              </a:extLst>
            </p:cNvPr>
            <p:cNvSpPr txBox="1"/>
            <p:nvPr/>
          </p:nvSpPr>
          <p:spPr>
            <a:xfrm>
              <a:off x="54851782" y="6373515"/>
              <a:ext cx="9711986" cy="1391150"/>
            </a:xfrm>
            <a:prstGeom prst="rect">
              <a:avLst/>
            </a:prstGeom>
          </p:spPr>
          <p:txBody>
            <a:bodyPr wrap="square" lIns="0" tIns="0" rIns="0" bIns="0" rtlCol="0" anchor="t">
              <a:spAutoFit/>
            </a:bodyPr>
            <a:lstStyle/>
            <a:p>
              <a:pPr lvl="0" algn="just" eaLnBrk="0" fontAlgn="base" hangingPunct="0">
                <a:lnSpc>
                  <a:spcPct val="150000"/>
                </a:lnSpc>
                <a:spcBef>
                  <a:spcPct val="0"/>
                </a:spcBef>
                <a:spcAft>
                  <a:spcPct val="0"/>
                </a:spcAft>
              </a:pPr>
              <a:r>
                <a:rPr lang="fr-FR" altLang="fr-FR" sz="3200" dirty="0">
                  <a:latin typeface="Quicksand" panose="020B0604020202020204" charset="0"/>
                </a:rPr>
                <a:t>Métadonnées du produit , y compris la famille, la classe et les denrées périssables.</a:t>
              </a:r>
              <a:endParaRPr kumimoji="0" lang="fr-FR" altLang="fr-FR" sz="3200" b="0" i="0" u="none" strike="noStrike" cap="none" normalizeH="0" baseline="0" dirty="0">
                <a:ln>
                  <a:noFill/>
                </a:ln>
                <a:effectLst/>
                <a:latin typeface="Quicksand" panose="020B0604020202020204" charset="0"/>
              </a:endParaRPr>
            </a:p>
          </p:txBody>
        </p:sp>
        <p:sp>
          <p:nvSpPr>
            <p:cNvPr id="33" name="TextBox 20">
              <a:extLst>
                <a:ext uri="{FF2B5EF4-FFF2-40B4-BE49-F238E27FC236}">
                  <a16:creationId xmlns:a16="http://schemas.microsoft.com/office/drawing/2014/main" id="{E37E1AB9-C492-EBEE-BC51-E60EBA84CC22}"/>
                </a:ext>
              </a:extLst>
            </p:cNvPr>
            <p:cNvSpPr txBox="1"/>
            <p:nvPr/>
          </p:nvSpPr>
          <p:spPr>
            <a:xfrm>
              <a:off x="54851782" y="5701667"/>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9C8D19AE-3F07-7524-8804-DE325587363A}"/>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461FE71B-CF52-47E4-2DE0-20B7C77C20E6}"/>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6">
                  <a:lumMod val="20000"/>
                  <a:lumOff val="80000"/>
                </a:schemeClr>
              </a:solidFill>
            </p:spPr>
            <p:txBody>
              <a:bodyPr/>
              <a:lstStyle/>
              <a:p>
                <a:endParaRPr lang="fr-FR" dirty="0"/>
              </a:p>
            </p:txBody>
          </p:sp>
          <p:sp>
            <p:nvSpPr>
              <p:cNvPr id="36" name="TextBox 12">
                <a:extLst>
                  <a:ext uri="{FF2B5EF4-FFF2-40B4-BE49-F238E27FC236}">
                    <a16:creationId xmlns:a16="http://schemas.microsoft.com/office/drawing/2014/main" id="{A13C0265-4B75-AFFF-A14C-F8722EE6A003}"/>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descr="Porte-bloc avec un remplissage uni">
              <a:extLst>
                <a:ext uri="{FF2B5EF4-FFF2-40B4-BE49-F238E27FC236}">
                  <a16:creationId xmlns:a16="http://schemas.microsoft.com/office/drawing/2014/main" id="{06431DC4-4AAB-A6CA-E7BE-F26877C2F187}"/>
                </a:ext>
              </a:extLst>
            </p:cNvPr>
            <p:cNvSpPr/>
            <p:nvPr/>
          </p:nvSpPr>
          <p:spPr>
            <a:xfrm>
              <a:off x="70470646" y="2758191"/>
              <a:ext cx="4073942" cy="2943477"/>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75DDBE2B-1E91-BFAA-15C4-DCAAFBFFB54C}"/>
                </a:ext>
              </a:extLst>
            </p:cNvPr>
            <p:cNvSpPr txBox="1"/>
            <p:nvPr/>
          </p:nvSpPr>
          <p:spPr>
            <a:xfrm>
              <a:off x="67651624" y="6463838"/>
              <a:ext cx="9711987" cy="2129814"/>
            </a:xfrm>
            <a:prstGeom prst="rect">
              <a:avLst/>
            </a:prstGeom>
          </p:spPr>
          <p:txBody>
            <a:bodyPr wrap="square" lIns="0" tIns="0" rIns="0" bIns="0" rtlCol="0" anchor="t">
              <a:spAutoFit/>
            </a:bodyPr>
            <a:lstStyle/>
            <a:p>
              <a:pPr algn="just" fontAlgn="base">
                <a:lnSpc>
                  <a:spcPct val="150000"/>
                </a:lnSpc>
                <a:spcBef>
                  <a:spcPts val="600"/>
                </a:spcBef>
                <a:spcAft>
                  <a:spcPts val="600"/>
                </a:spcAft>
              </a:pPr>
              <a:r>
                <a:rPr lang="fr-FR" sz="3200" b="1" dirty="0">
                  <a:latin typeface="Quicksand" panose="020B0604020202020204" charset="0"/>
                </a:rPr>
                <a:t>Prix</a:t>
              </a:r>
              <a:r>
                <a:rPr lang="fr-FR" sz="3200" dirty="0">
                  <a:latin typeface="Quicksand" panose="020B0604020202020204" charset="0"/>
                </a:rPr>
                <a:t> quotidien du pétrole qui inclut les valeurs pendant la période des données d’entraînement et d’essai. </a:t>
              </a:r>
              <a:endParaRPr lang="en-US" sz="3200" b="0" i="0" dirty="0">
                <a:effectLst/>
                <a:latin typeface="Quicksand" panose="020B0604020202020204" charset="0"/>
              </a:endParaRPr>
            </a:p>
          </p:txBody>
        </p:sp>
        <p:sp>
          <p:nvSpPr>
            <p:cNvPr id="39" name="TextBox 20">
              <a:extLst>
                <a:ext uri="{FF2B5EF4-FFF2-40B4-BE49-F238E27FC236}">
                  <a16:creationId xmlns:a16="http://schemas.microsoft.com/office/drawing/2014/main" id="{AD7DE602-51A9-F66B-93ED-7A281EAE9AEB}"/>
                </a:ext>
              </a:extLst>
            </p:cNvPr>
            <p:cNvSpPr txBox="1"/>
            <p:nvPr/>
          </p:nvSpPr>
          <p:spPr>
            <a:xfrm>
              <a:off x="67651625" y="5852415"/>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BDCBA5EF-4F1D-D371-AB95-148BA13AB719}"/>
                </a:ext>
              </a:extLst>
            </p:cNvPr>
            <p:cNvSpPr txBox="1"/>
            <p:nvPr/>
          </p:nvSpPr>
          <p:spPr>
            <a:xfrm>
              <a:off x="3131169" y="6083055"/>
              <a:ext cx="9334537" cy="2129814"/>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qui inclut le </a:t>
              </a:r>
              <a:r>
                <a:rPr lang="fr-FR" sz="3200" b="1" dirty="0" err="1">
                  <a:latin typeface="Quicksand"/>
                  <a:ea typeface="Quicksand"/>
                  <a:cs typeface="Quicksand"/>
                  <a:sym typeface="Quicksand"/>
                </a:rPr>
                <a:t>unit_sales</a:t>
              </a:r>
              <a:r>
                <a:rPr lang="fr-FR" sz="3200" b="1" dirty="0">
                  <a:latin typeface="Quicksand"/>
                  <a:ea typeface="Quicksand"/>
                  <a:cs typeface="Quicksand"/>
                  <a:sym typeface="Quicksand"/>
                </a:rPr>
                <a:t> </a:t>
              </a:r>
              <a:r>
                <a:rPr lang="fr-FR" sz="3200" dirty="0">
                  <a:latin typeface="Quicksand"/>
                  <a:ea typeface="Quicksand"/>
                  <a:cs typeface="Quicksand"/>
                  <a:sym typeface="Quicksand"/>
                </a:rPr>
                <a:t>par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et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ainsi qu’un </a:t>
              </a:r>
              <a:r>
                <a:rPr lang="fr-FR" sz="3200" b="1" dirty="0">
                  <a:latin typeface="Quicksand"/>
                  <a:ea typeface="Quicksand"/>
                  <a:cs typeface="Quicksand"/>
                  <a:sym typeface="Quicksand"/>
                </a:rPr>
                <a:t>ID</a:t>
              </a:r>
              <a:r>
                <a:rPr lang="fr-FR" sz="3200" dirty="0">
                  <a:latin typeface="Quicksand"/>
                  <a:ea typeface="Quicksand"/>
                  <a:cs typeface="Quicksand"/>
                  <a:sym typeface="Quicksand"/>
                </a:rPr>
                <a:t> unique pour étiqueter les lignes</a:t>
              </a:r>
              <a:endParaRPr lang="en-US" sz="32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9BC30729-CBAD-FB40-7FFB-B561C23C20DB}"/>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38C74A99-B218-B76B-A434-37152B8B8546}"/>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lumMod val="95000"/>
                </a:schemeClr>
              </a:solidFill>
            </p:spPr>
            <p:txBody>
              <a:bodyPr/>
              <a:lstStyle/>
              <a:p>
                <a:endParaRPr lang="fr-FR" dirty="0"/>
              </a:p>
            </p:txBody>
          </p:sp>
          <p:sp>
            <p:nvSpPr>
              <p:cNvPr id="52" name="TextBox 12">
                <a:extLst>
                  <a:ext uri="{FF2B5EF4-FFF2-40B4-BE49-F238E27FC236}">
                    <a16:creationId xmlns:a16="http://schemas.microsoft.com/office/drawing/2014/main" id="{2AA6DD1F-FBAB-1585-F983-79B0B4ABD54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descr="Cloches avec un remplissage uni">
              <a:extLst>
                <a:ext uri="{FF2B5EF4-FFF2-40B4-BE49-F238E27FC236}">
                  <a16:creationId xmlns:a16="http://schemas.microsoft.com/office/drawing/2014/main" id="{AEF6CCD6-6CD0-5555-B982-CD2545913747}"/>
                </a:ext>
              </a:extLst>
            </p:cNvPr>
            <p:cNvSpPr/>
            <p:nvPr/>
          </p:nvSpPr>
          <p:spPr>
            <a:xfrm>
              <a:off x="83199520" y="3204237"/>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E0FF784C-0E8E-3565-BDA3-604708403503}"/>
                </a:ext>
              </a:extLst>
            </p:cNvPr>
            <p:cNvSpPr txBox="1"/>
            <p:nvPr/>
          </p:nvSpPr>
          <p:spPr>
            <a:xfrm>
              <a:off x="80571075" y="6482982"/>
              <a:ext cx="9334537" cy="1391150"/>
            </a:xfrm>
            <a:prstGeom prst="rect">
              <a:avLst/>
            </a:prstGeom>
          </p:spPr>
          <p:txBody>
            <a:bodyPr wrap="square" lIns="0" tIns="0" rIns="0" bIns="0" rtlCol="0" anchor="t">
              <a:spAutoFit/>
            </a:bodyPr>
            <a:lstStyle/>
            <a:p>
              <a:pPr fontAlgn="base">
                <a:lnSpc>
                  <a:spcPct val="150000"/>
                </a:lnSpc>
                <a:spcBef>
                  <a:spcPts val="600"/>
                </a:spcBef>
                <a:spcAft>
                  <a:spcPts val="600"/>
                </a:spcAft>
              </a:pPr>
              <a:r>
                <a:rPr lang="fr-FR" sz="3200" b="1" dirty="0">
                  <a:latin typeface="Quicksand" panose="020B0604020202020204" charset="0"/>
                </a:rPr>
                <a:t>Jours fériés </a:t>
              </a:r>
              <a:r>
                <a:rPr lang="fr-FR" sz="3200" dirty="0">
                  <a:latin typeface="Quicksand" panose="020B0604020202020204" charset="0"/>
                </a:rPr>
                <a:t>et </a:t>
              </a:r>
              <a:r>
                <a:rPr lang="fr-FR" sz="3200" b="1" dirty="0">
                  <a:latin typeface="Quicksand" panose="020B0604020202020204" charset="0"/>
                </a:rPr>
                <a:t>événements</a:t>
              </a:r>
              <a:r>
                <a:rPr lang="fr-FR" sz="3200" dirty="0">
                  <a:latin typeface="Quicksand" panose="020B0604020202020204" charset="0"/>
                </a:rPr>
                <a:t>, avec métadonnées (description)</a:t>
              </a:r>
              <a:endParaRPr lang="en-US" sz="3200" dirty="0">
                <a:latin typeface="Quicksand" panose="020B0604020202020204" charset="0"/>
              </a:endParaRPr>
            </a:p>
          </p:txBody>
        </p:sp>
        <p:sp>
          <p:nvSpPr>
            <p:cNvPr id="55" name="TextBox 20">
              <a:extLst>
                <a:ext uri="{FF2B5EF4-FFF2-40B4-BE49-F238E27FC236}">
                  <a16:creationId xmlns:a16="http://schemas.microsoft.com/office/drawing/2014/main" id="{1273A009-06E3-F710-F04C-24C21563C19C}"/>
                </a:ext>
              </a:extLst>
            </p:cNvPr>
            <p:cNvSpPr txBox="1"/>
            <p:nvPr/>
          </p:nvSpPr>
          <p:spPr>
            <a:xfrm>
              <a:off x="80571076" y="581113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Holidays_events</a:t>
              </a:r>
              <a:endParaRPr lang="en-US" sz="4800"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F20CC6B1-D39B-5AE7-F9ED-73EF521B8EF1}"/>
                </a:ext>
              </a:extLst>
            </p:cNvPr>
            <p:cNvGrpSpPr/>
            <p:nvPr/>
          </p:nvGrpSpPr>
          <p:grpSpPr>
            <a:xfrm>
              <a:off x="93109372" y="2479467"/>
              <a:ext cx="9853925" cy="6896812"/>
              <a:chOff x="0" y="-123825"/>
              <a:chExt cx="1418473" cy="1816444"/>
            </a:xfrm>
          </p:grpSpPr>
          <p:sp>
            <p:nvSpPr>
              <p:cNvPr id="59" name="Freeform 11">
                <a:extLst>
                  <a:ext uri="{FF2B5EF4-FFF2-40B4-BE49-F238E27FC236}">
                    <a16:creationId xmlns:a16="http://schemas.microsoft.com/office/drawing/2014/main" id="{5CD62798-C263-D4DB-3FA1-6A75F300009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solidFill>
            </p:spPr>
            <p:txBody>
              <a:bodyPr/>
              <a:lstStyle/>
              <a:p>
                <a:endParaRPr lang="fr-FR" dirty="0"/>
              </a:p>
            </p:txBody>
          </p:sp>
          <p:sp>
            <p:nvSpPr>
              <p:cNvPr id="60" name="TextBox 12">
                <a:extLst>
                  <a:ext uri="{FF2B5EF4-FFF2-40B4-BE49-F238E27FC236}">
                    <a16:creationId xmlns:a16="http://schemas.microsoft.com/office/drawing/2014/main" id="{03780F51-83D8-3608-857D-88077682A73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descr="Boulier avec un remplissage uni">
              <a:extLst>
                <a:ext uri="{FF2B5EF4-FFF2-40B4-BE49-F238E27FC236}">
                  <a16:creationId xmlns:a16="http://schemas.microsoft.com/office/drawing/2014/main" id="{0ADDA7EB-6468-D0AA-07A0-6A0910D13B90}"/>
                </a:ext>
              </a:extLst>
            </p:cNvPr>
            <p:cNvSpPr/>
            <p:nvPr/>
          </p:nvSpPr>
          <p:spPr>
            <a:xfrm>
              <a:off x="95999363" y="3239212"/>
              <a:ext cx="4073942" cy="2527546"/>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dirty="0"/>
            </a:p>
          </p:txBody>
        </p:sp>
        <p:sp>
          <p:nvSpPr>
            <p:cNvPr id="62" name="TextBox 19">
              <a:extLst>
                <a:ext uri="{FF2B5EF4-FFF2-40B4-BE49-F238E27FC236}">
                  <a16:creationId xmlns:a16="http://schemas.microsoft.com/office/drawing/2014/main" id="{0BA9F224-01EE-E9B8-2F95-3C09D322EE74}"/>
                </a:ext>
              </a:extLst>
            </p:cNvPr>
            <p:cNvSpPr txBox="1"/>
            <p:nvPr/>
          </p:nvSpPr>
          <p:spPr>
            <a:xfrm>
              <a:off x="93370918" y="6674406"/>
              <a:ext cx="9334537" cy="492443"/>
            </a:xfrm>
            <a:prstGeom prst="rect">
              <a:avLst/>
            </a:prstGeom>
          </p:spPr>
          <p:txBody>
            <a:bodyPr wrap="square" lIns="0" tIns="0" rIns="0" bIns="0" rtlCol="0" anchor="t">
              <a:spAutoFit/>
            </a:bodyPr>
            <a:lstStyle/>
            <a:p>
              <a:pPr fontAlgn="base">
                <a:spcBef>
                  <a:spcPts val="600"/>
                </a:spcBef>
                <a:spcAft>
                  <a:spcPts val="600"/>
                </a:spcAft>
              </a:pPr>
              <a:r>
                <a:rPr lang="en-US" sz="3200" dirty="0">
                  <a:latin typeface="Quicksand" panose="020B0604020202020204" charset="0"/>
                </a:rPr>
                <a:t>A sample submission file in the correct format.</a:t>
              </a:r>
            </a:p>
          </p:txBody>
        </p:sp>
        <p:sp>
          <p:nvSpPr>
            <p:cNvPr id="63" name="TextBox 20">
              <a:extLst>
                <a:ext uri="{FF2B5EF4-FFF2-40B4-BE49-F238E27FC236}">
                  <a16:creationId xmlns:a16="http://schemas.microsoft.com/office/drawing/2014/main" id="{FA3A38E9-2588-906D-5298-AECBBF2865F9}"/>
                </a:ext>
              </a:extLst>
            </p:cNvPr>
            <p:cNvSpPr txBox="1"/>
            <p:nvPr/>
          </p:nvSpPr>
          <p:spPr>
            <a:xfrm>
              <a:off x="93370919" y="6002558"/>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Sample_submission</a:t>
              </a:r>
              <a:endParaRPr lang="en-US" sz="4800"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92908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122030E7-8D17-FA30-002D-E137A03ADDAA}"/>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7CB24B9A-75F1-7200-ADB8-FF327E1C4B4A}"/>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614F3274-81E3-EB76-D6E0-FAB352729DDE}"/>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7F94B8E4-8EAE-370B-3A3A-38DAA0E4E14D}"/>
              </a:ext>
            </a:extLst>
          </p:cNvPr>
          <p:cNvGrpSpPr/>
          <p:nvPr/>
        </p:nvGrpSpPr>
        <p:grpSpPr>
          <a:xfrm>
            <a:off x="-73380600" y="1897014"/>
            <a:ext cx="100091822" cy="7479265"/>
            <a:chOff x="2871475" y="1897014"/>
            <a:chExt cx="100091822" cy="7479265"/>
          </a:xfrm>
        </p:grpSpPr>
        <p:grpSp>
          <p:nvGrpSpPr>
            <p:cNvPr id="2" name="Group 2">
              <a:extLst>
                <a:ext uri="{FF2B5EF4-FFF2-40B4-BE49-F238E27FC236}">
                  <a16:creationId xmlns:a16="http://schemas.microsoft.com/office/drawing/2014/main" id="{E9F64852-04B4-913F-0176-AA1ABDDA1C43}"/>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9A87EA3C-B1D6-B7DB-2313-A40326D2E2E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2">
                  <a:lumMod val="20000"/>
                  <a:lumOff val="80000"/>
                </a:schemeClr>
              </a:solidFill>
            </p:spPr>
            <p:txBody>
              <a:bodyPr/>
              <a:lstStyle/>
              <a:p>
                <a:endParaRPr lang="fr-FR" dirty="0"/>
              </a:p>
            </p:txBody>
          </p:sp>
          <p:sp>
            <p:nvSpPr>
              <p:cNvPr id="4" name="TextBox 4">
                <a:extLst>
                  <a:ext uri="{FF2B5EF4-FFF2-40B4-BE49-F238E27FC236}">
                    <a16:creationId xmlns:a16="http://schemas.microsoft.com/office/drawing/2014/main" id="{DAA9BADE-7571-B5F2-BEA0-B3153EBA0FC9}"/>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descr="Pièces avec un remplissage uni">
              <a:extLst>
                <a:ext uri="{FF2B5EF4-FFF2-40B4-BE49-F238E27FC236}">
                  <a16:creationId xmlns:a16="http://schemas.microsoft.com/office/drawing/2014/main" id="{7E7DB8CB-0773-8767-E561-33A36E0E90B1}"/>
                </a:ext>
              </a:extLst>
            </p:cNvPr>
            <p:cNvSpPr/>
            <p:nvPr/>
          </p:nvSpPr>
          <p:spPr>
            <a:xfrm>
              <a:off x="5943600" y="2494795"/>
              <a:ext cx="4297585" cy="2955923"/>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B3CD96CC-BEE5-ED5B-C16F-857FF5BD7801}"/>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16F2349B-5198-9B7D-EDCA-BD5AD37E4407}"/>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3">
                  <a:lumMod val="20000"/>
                  <a:lumOff val="80000"/>
                </a:schemeClr>
              </a:solidFill>
            </p:spPr>
            <p:txBody>
              <a:bodyPr/>
              <a:lstStyle/>
              <a:p>
                <a:endParaRPr lang="fr-FR"/>
              </a:p>
            </p:txBody>
          </p:sp>
          <p:sp>
            <p:nvSpPr>
              <p:cNvPr id="8" name="TextBox 8">
                <a:extLst>
                  <a:ext uri="{FF2B5EF4-FFF2-40B4-BE49-F238E27FC236}">
                    <a16:creationId xmlns:a16="http://schemas.microsoft.com/office/drawing/2014/main" id="{73A334C0-AC29-854D-7DE4-07C6759E99E7}"/>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dirty="0"/>
              </a:p>
            </p:txBody>
          </p:sp>
        </p:grpSp>
        <p:sp>
          <p:nvSpPr>
            <p:cNvPr id="9" name="Freeform 9">
              <a:extLst>
                <a:ext uri="{FF2B5EF4-FFF2-40B4-BE49-F238E27FC236}">
                  <a16:creationId xmlns:a16="http://schemas.microsoft.com/office/drawing/2014/main" id="{7F84DE13-9CCA-7985-44B8-60D87C43E413}"/>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2DEA9816-018C-A37C-A170-668194282E0B}"/>
                </a:ext>
              </a:extLst>
            </p:cNvPr>
            <p:cNvGrpSpPr/>
            <p:nvPr/>
          </p:nvGrpSpPr>
          <p:grpSpPr>
            <a:xfrm>
              <a:off x="28471161" y="1897014"/>
              <a:ext cx="9853925" cy="6896812"/>
              <a:chOff x="0" y="-123825"/>
              <a:chExt cx="1418473" cy="1816444"/>
            </a:xfrm>
          </p:grpSpPr>
          <p:sp>
            <p:nvSpPr>
              <p:cNvPr id="11" name="Freeform 11">
                <a:extLst>
                  <a:ext uri="{FF2B5EF4-FFF2-40B4-BE49-F238E27FC236}">
                    <a16:creationId xmlns:a16="http://schemas.microsoft.com/office/drawing/2014/main" id="{F9BF988E-5BD0-5EF7-6210-D9F3BB42471E}"/>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4">
                  <a:lumMod val="20000"/>
                  <a:lumOff val="80000"/>
                </a:schemeClr>
              </a:solidFill>
            </p:spPr>
            <p:txBody>
              <a:bodyPr/>
              <a:lstStyle/>
              <a:p>
                <a:endParaRPr lang="fr-FR" dirty="0"/>
              </a:p>
            </p:txBody>
          </p:sp>
          <p:sp>
            <p:nvSpPr>
              <p:cNvPr id="12" name="TextBox 12">
                <a:extLst>
                  <a:ext uri="{FF2B5EF4-FFF2-40B4-BE49-F238E27FC236}">
                    <a16:creationId xmlns:a16="http://schemas.microsoft.com/office/drawing/2014/main" id="{7BAFA946-7951-5881-2E71-6133D20ADB0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descr="e-commerce avec un remplissage uni">
              <a:extLst>
                <a:ext uri="{FF2B5EF4-FFF2-40B4-BE49-F238E27FC236}">
                  <a16:creationId xmlns:a16="http://schemas.microsoft.com/office/drawing/2014/main" id="{1DC3B3C6-BEBF-45C6-9473-4D05E72EE8B5}"/>
                </a:ext>
              </a:extLst>
            </p:cNvPr>
            <p:cNvSpPr/>
            <p:nvPr/>
          </p:nvSpPr>
          <p:spPr>
            <a:xfrm>
              <a:off x="31732226" y="2456695"/>
              <a:ext cx="3096284" cy="2636052"/>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CC3D2B19-B6F8-EC7B-63A2-6BF541E17017}"/>
                </a:ext>
              </a:extLst>
            </p:cNvPr>
            <p:cNvSpPr txBox="1"/>
            <p:nvPr/>
          </p:nvSpPr>
          <p:spPr>
            <a:xfrm>
              <a:off x="3013415"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85EB2BA0-1510-0280-A059-EDC91095C6A5}"/>
                </a:ext>
              </a:extLst>
            </p:cNvPr>
            <p:cNvSpPr txBox="1"/>
            <p:nvPr/>
          </p:nvSpPr>
          <p:spPr>
            <a:xfrm>
              <a:off x="15931012" y="6083055"/>
              <a:ext cx="9334537"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avec la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le </a:t>
              </a:r>
              <a:r>
                <a:rPr lang="fr-FR" sz="3200" b="1" dirty="0" err="1">
                  <a:latin typeface="Quicksand"/>
                  <a:ea typeface="Quicksand"/>
                  <a:cs typeface="Quicksand"/>
                  <a:sym typeface="Quicksand"/>
                </a:rPr>
                <a:t>store_nbr</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combinaisons à prévoir, ainsi que les informations en promotion.</a:t>
              </a:r>
              <a:endParaRPr lang="en-US" sz="32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BA4203CB-33E1-B3E3-F5F8-10B764970C59}"/>
                </a:ext>
              </a:extLst>
            </p:cNvPr>
            <p:cNvSpPr txBox="1"/>
            <p:nvPr/>
          </p:nvSpPr>
          <p:spPr>
            <a:xfrm>
              <a:off x="15813258"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F35DF7B4-7A58-5A5A-7041-0A077554A19C}"/>
                </a:ext>
              </a:extLst>
            </p:cNvPr>
            <p:cNvSpPr txBox="1"/>
            <p:nvPr/>
          </p:nvSpPr>
          <p:spPr>
            <a:xfrm>
              <a:off x="28613100" y="6133234"/>
              <a:ext cx="9711986"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Nombre de transactions de vente pour chaque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 Elle Inclut pour la période des données d’entraînement.</a:t>
              </a:r>
              <a:endParaRPr lang="en-US" sz="32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9FCB3CC3-115D-D39C-CAF1-C037C9603DE5}"/>
                </a:ext>
              </a:extLst>
            </p:cNvPr>
            <p:cNvSpPr txBox="1"/>
            <p:nvPr/>
          </p:nvSpPr>
          <p:spPr>
            <a:xfrm>
              <a:off x="28613100" y="5461386"/>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76C948B8-6CBB-9234-AB59-071430F0EAC2}"/>
                </a:ext>
              </a:extLst>
            </p:cNvPr>
            <p:cNvGrpSpPr/>
            <p:nvPr/>
          </p:nvGrpSpPr>
          <p:grpSpPr>
            <a:xfrm>
              <a:off x="41910000" y="1986547"/>
              <a:ext cx="9853925" cy="6896812"/>
              <a:chOff x="0" y="-123825"/>
              <a:chExt cx="1418473" cy="1816444"/>
            </a:xfrm>
          </p:grpSpPr>
          <p:sp>
            <p:nvSpPr>
              <p:cNvPr id="23" name="Freeform 11">
                <a:extLst>
                  <a:ext uri="{FF2B5EF4-FFF2-40B4-BE49-F238E27FC236}">
                    <a16:creationId xmlns:a16="http://schemas.microsoft.com/office/drawing/2014/main" id="{4D40F0CC-349B-6675-A505-512A576795CF}"/>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2">
                  <a:lumMod val="90000"/>
                </a:schemeClr>
              </a:solidFill>
            </p:spPr>
            <p:txBody>
              <a:bodyPr/>
              <a:lstStyle/>
              <a:p>
                <a:endParaRPr lang="fr-FR" dirty="0"/>
              </a:p>
            </p:txBody>
          </p:sp>
          <p:sp>
            <p:nvSpPr>
              <p:cNvPr id="24" name="TextBox 12">
                <a:extLst>
                  <a:ext uri="{FF2B5EF4-FFF2-40B4-BE49-F238E27FC236}">
                    <a16:creationId xmlns:a16="http://schemas.microsoft.com/office/drawing/2014/main" id="{2B02E241-E819-CB83-7F84-85E274EBA889}"/>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descr="Kiosque avec un remplissage uni">
              <a:extLst>
                <a:ext uri="{FF2B5EF4-FFF2-40B4-BE49-F238E27FC236}">
                  <a16:creationId xmlns:a16="http://schemas.microsoft.com/office/drawing/2014/main" id="{A991A169-6776-A0EF-8123-7E46DF01C2DD}"/>
                </a:ext>
              </a:extLst>
            </p:cNvPr>
            <p:cNvSpPr/>
            <p:nvPr/>
          </p:nvSpPr>
          <p:spPr>
            <a:xfrm>
              <a:off x="44799992" y="2407845"/>
              <a:ext cx="4073942" cy="270767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dirty="0"/>
            </a:p>
          </p:txBody>
        </p:sp>
        <p:sp>
          <p:nvSpPr>
            <p:cNvPr id="26" name="TextBox 19">
              <a:extLst>
                <a:ext uri="{FF2B5EF4-FFF2-40B4-BE49-F238E27FC236}">
                  <a16:creationId xmlns:a16="http://schemas.microsoft.com/office/drawing/2014/main" id="{ABD09C76-C37A-9F3D-F324-BBFEF068EAB3}"/>
                </a:ext>
              </a:extLst>
            </p:cNvPr>
            <p:cNvSpPr txBox="1"/>
            <p:nvPr/>
          </p:nvSpPr>
          <p:spPr>
            <a:xfrm>
              <a:off x="41910000" y="6179160"/>
              <a:ext cx="9753600" cy="1391150"/>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Stocke les métadonnées sur les magasins y compris la </a:t>
              </a:r>
              <a:r>
                <a:rPr lang="fr-FR" sz="3200" b="1" dirty="0">
                  <a:latin typeface="Quicksand"/>
                  <a:ea typeface="Quicksand"/>
                  <a:cs typeface="Quicksand"/>
                  <a:sym typeface="Quicksand"/>
                </a:rPr>
                <a:t>ville</a:t>
              </a:r>
              <a:r>
                <a:rPr lang="fr-FR" sz="3200" dirty="0">
                  <a:latin typeface="Quicksand"/>
                  <a:ea typeface="Quicksand"/>
                  <a:cs typeface="Quicksand"/>
                  <a:sym typeface="Quicksand"/>
                </a:rPr>
                <a:t>, l’</a:t>
              </a:r>
              <a:r>
                <a:rPr lang="fr-FR" sz="3200" b="1" dirty="0">
                  <a:latin typeface="Quicksand"/>
                  <a:ea typeface="Quicksand"/>
                  <a:cs typeface="Quicksand"/>
                  <a:sym typeface="Quicksand"/>
                </a:rPr>
                <a:t>état</a:t>
              </a:r>
              <a:r>
                <a:rPr lang="fr-FR" sz="3200" dirty="0">
                  <a:latin typeface="Quicksand"/>
                  <a:ea typeface="Quicksand"/>
                  <a:cs typeface="Quicksand"/>
                  <a:sym typeface="Quicksand"/>
                </a:rPr>
                <a:t>, le </a:t>
              </a:r>
              <a:r>
                <a:rPr lang="fr-FR" sz="3200" b="1" dirty="0">
                  <a:latin typeface="Quicksand"/>
                  <a:ea typeface="Quicksand"/>
                  <a:cs typeface="Quicksand"/>
                  <a:sym typeface="Quicksand"/>
                </a:rPr>
                <a:t>type</a:t>
              </a:r>
              <a:r>
                <a:rPr lang="fr-FR" sz="3200" dirty="0">
                  <a:latin typeface="Quicksand"/>
                  <a:ea typeface="Quicksand"/>
                  <a:cs typeface="Quicksand"/>
                  <a:sym typeface="Quicksand"/>
                </a:rPr>
                <a:t> et le </a:t>
              </a:r>
              <a:r>
                <a:rPr lang="fr-FR" sz="3200" b="1" dirty="0">
                  <a:latin typeface="Quicksand"/>
                  <a:ea typeface="Quicksand"/>
                  <a:cs typeface="Quicksand"/>
                  <a:sym typeface="Quicksand"/>
                </a:rPr>
                <a:t>cluster</a:t>
              </a:r>
              <a:r>
                <a:rPr lang="fr-FR" sz="3200" dirty="0">
                  <a:latin typeface="Quicksand"/>
                  <a:ea typeface="Quicksand"/>
                  <a:cs typeface="Quicksand"/>
                  <a:sym typeface="Quicksand"/>
                </a:rPr>
                <a:t>.</a:t>
              </a:r>
              <a:endParaRPr lang="en-US" sz="32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56F3EF3A-5D3C-6797-311D-781A6FB1935F}"/>
                </a:ext>
              </a:extLst>
            </p:cNvPr>
            <p:cNvSpPr txBox="1"/>
            <p:nvPr/>
          </p:nvSpPr>
          <p:spPr>
            <a:xfrm>
              <a:off x="42051939" y="5550919"/>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E7F161EF-A0C2-04B8-F390-F64AB3382364}"/>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7116A682-455F-0B8B-645E-E3C1A1A2AD8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92DDD8AF-ABE1-D666-4C30-B1B6AECA78A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descr="Mauvais inventaire avec un remplissage uni">
              <a:extLst>
                <a:ext uri="{FF2B5EF4-FFF2-40B4-BE49-F238E27FC236}">
                  <a16:creationId xmlns:a16="http://schemas.microsoft.com/office/drawing/2014/main" id="{366735CB-D0FF-1191-7F75-19C26BC18E79}"/>
                </a:ext>
              </a:extLst>
            </p:cNvPr>
            <p:cNvSpPr/>
            <p:nvPr/>
          </p:nvSpPr>
          <p:spPr>
            <a:xfrm>
              <a:off x="57796804" y="2494795"/>
              <a:ext cx="3680002" cy="2858423"/>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40CDE04D-604A-7CAD-04AA-76D1C779617C}"/>
                </a:ext>
              </a:extLst>
            </p:cNvPr>
            <p:cNvSpPr txBox="1"/>
            <p:nvPr/>
          </p:nvSpPr>
          <p:spPr>
            <a:xfrm>
              <a:off x="54851782" y="6373515"/>
              <a:ext cx="9711986" cy="1391150"/>
            </a:xfrm>
            <a:prstGeom prst="rect">
              <a:avLst/>
            </a:prstGeom>
          </p:spPr>
          <p:txBody>
            <a:bodyPr wrap="square" lIns="0" tIns="0" rIns="0" bIns="0" rtlCol="0" anchor="t">
              <a:spAutoFit/>
            </a:bodyPr>
            <a:lstStyle/>
            <a:p>
              <a:pPr lvl="0" algn="just" eaLnBrk="0" fontAlgn="base" hangingPunct="0">
                <a:lnSpc>
                  <a:spcPct val="150000"/>
                </a:lnSpc>
                <a:spcBef>
                  <a:spcPct val="0"/>
                </a:spcBef>
                <a:spcAft>
                  <a:spcPct val="0"/>
                </a:spcAft>
              </a:pPr>
              <a:r>
                <a:rPr lang="fr-FR" altLang="fr-FR" sz="3200" dirty="0">
                  <a:latin typeface="Quicksand" panose="020B0604020202020204" charset="0"/>
                </a:rPr>
                <a:t>Métadonnées du produit , y compris la famille, la classe et les denrées périssables.</a:t>
              </a:r>
              <a:endParaRPr kumimoji="0" lang="fr-FR" altLang="fr-FR" sz="3200" b="0" i="0" u="none" strike="noStrike" cap="none" normalizeH="0" baseline="0" dirty="0">
                <a:ln>
                  <a:noFill/>
                </a:ln>
                <a:effectLst/>
                <a:latin typeface="Quicksand" panose="020B0604020202020204" charset="0"/>
              </a:endParaRPr>
            </a:p>
          </p:txBody>
        </p:sp>
        <p:sp>
          <p:nvSpPr>
            <p:cNvPr id="33" name="TextBox 20">
              <a:extLst>
                <a:ext uri="{FF2B5EF4-FFF2-40B4-BE49-F238E27FC236}">
                  <a16:creationId xmlns:a16="http://schemas.microsoft.com/office/drawing/2014/main" id="{82F38A8E-91DB-464E-3C6A-07023D0C821F}"/>
                </a:ext>
              </a:extLst>
            </p:cNvPr>
            <p:cNvSpPr txBox="1"/>
            <p:nvPr/>
          </p:nvSpPr>
          <p:spPr>
            <a:xfrm>
              <a:off x="54851782" y="5701667"/>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A493E0D1-6FEF-BDD3-28D9-6E5E47562E44}"/>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4A8804D7-AF14-716E-2CC3-0BCC2873887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6">
                  <a:lumMod val="20000"/>
                  <a:lumOff val="80000"/>
                </a:schemeClr>
              </a:solidFill>
            </p:spPr>
            <p:txBody>
              <a:bodyPr/>
              <a:lstStyle/>
              <a:p>
                <a:endParaRPr lang="fr-FR" dirty="0"/>
              </a:p>
            </p:txBody>
          </p:sp>
          <p:sp>
            <p:nvSpPr>
              <p:cNvPr id="36" name="TextBox 12">
                <a:extLst>
                  <a:ext uri="{FF2B5EF4-FFF2-40B4-BE49-F238E27FC236}">
                    <a16:creationId xmlns:a16="http://schemas.microsoft.com/office/drawing/2014/main" id="{2AFDE73F-A948-C8A5-5604-17FD3E7D91B9}"/>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descr="Porte-bloc avec un remplissage uni">
              <a:extLst>
                <a:ext uri="{FF2B5EF4-FFF2-40B4-BE49-F238E27FC236}">
                  <a16:creationId xmlns:a16="http://schemas.microsoft.com/office/drawing/2014/main" id="{91254F94-3505-EDFA-9E59-D9DE2F1AF803}"/>
                </a:ext>
              </a:extLst>
            </p:cNvPr>
            <p:cNvSpPr/>
            <p:nvPr/>
          </p:nvSpPr>
          <p:spPr>
            <a:xfrm>
              <a:off x="70470646" y="2758191"/>
              <a:ext cx="4073942" cy="2943477"/>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0CB9CE73-74E3-31D2-A696-E25A9F81FC39}"/>
                </a:ext>
              </a:extLst>
            </p:cNvPr>
            <p:cNvSpPr txBox="1"/>
            <p:nvPr/>
          </p:nvSpPr>
          <p:spPr>
            <a:xfrm>
              <a:off x="67651624" y="6463838"/>
              <a:ext cx="9711987" cy="2129814"/>
            </a:xfrm>
            <a:prstGeom prst="rect">
              <a:avLst/>
            </a:prstGeom>
          </p:spPr>
          <p:txBody>
            <a:bodyPr wrap="square" lIns="0" tIns="0" rIns="0" bIns="0" rtlCol="0" anchor="t">
              <a:spAutoFit/>
            </a:bodyPr>
            <a:lstStyle/>
            <a:p>
              <a:pPr algn="just" fontAlgn="base">
                <a:lnSpc>
                  <a:spcPct val="150000"/>
                </a:lnSpc>
                <a:spcBef>
                  <a:spcPts val="600"/>
                </a:spcBef>
                <a:spcAft>
                  <a:spcPts val="600"/>
                </a:spcAft>
              </a:pPr>
              <a:r>
                <a:rPr lang="fr-FR" sz="3200" b="1" dirty="0">
                  <a:latin typeface="Quicksand" panose="020B0604020202020204" charset="0"/>
                </a:rPr>
                <a:t>Prix</a:t>
              </a:r>
              <a:r>
                <a:rPr lang="fr-FR" sz="3200" dirty="0">
                  <a:latin typeface="Quicksand" panose="020B0604020202020204" charset="0"/>
                </a:rPr>
                <a:t> quotidien du pétrole qui inclut les valeurs pendant la période des données d’entraînement et d’essai. </a:t>
              </a:r>
              <a:endParaRPr lang="en-US" sz="3200" b="0" i="0" dirty="0">
                <a:effectLst/>
                <a:latin typeface="Quicksand" panose="020B0604020202020204" charset="0"/>
              </a:endParaRPr>
            </a:p>
          </p:txBody>
        </p:sp>
        <p:sp>
          <p:nvSpPr>
            <p:cNvPr id="39" name="TextBox 20">
              <a:extLst>
                <a:ext uri="{FF2B5EF4-FFF2-40B4-BE49-F238E27FC236}">
                  <a16:creationId xmlns:a16="http://schemas.microsoft.com/office/drawing/2014/main" id="{BE46B2EA-8FB6-68B0-12F0-A69699D8A064}"/>
                </a:ext>
              </a:extLst>
            </p:cNvPr>
            <p:cNvSpPr txBox="1"/>
            <p:nvPr/>
          </p:nvSpPr>
          <p:spPr>
            <a:xfrm>
              <a:off x="67651625" y="5852415"/>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C3C20C70-0AE1-12E7-5950-E457353BA620}"/>
                </a:ext>
              </a:extLst>
            </p:cNvPr>
            <p:cNvSpPr txBox="1"/>
            <p:nvPr/>
          </p:nvSpPr>
          <p:spPr>
            <a:xfrm>
              <a:off x="3131169" y="6083055"/>
              <a:ext cx="9334537" cy="2129814"/>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qui inclut le </a:t>
              </a:r>
              <a:r>
                <a:rPr lang="fr-FR" sz="3200" b="1" dirty="0" err="1">
                  <a:latin typeface="Quicksand"/>
                  <a:ea typeface="Quicksand"/>
                  <a:cs typeface="Quicksand"/>
                  <a:sym typeface="Quicksand"/>
                </a:rPr>
                <a:t>unit_sales</a:t>
              </a:r>
              <a:r>
                <a:rPr lang="fr-FR" sz="3200" b="1" dirty="0">
                  <a:latin typeface="Quicksand"/>
                  <a:ea typeface="Quicksand"/>
                  <a:cs typeface="Quicksand"/>
                  <a:sym typeface="Quicksand"/>
                </a:rPr>
                <a:t> </a:t>
              </a:r>
              <a:r>
                <a:rPr lang="fr-FR" sz="3200" dirty="0">
                  <a:latin typeface="Quicksand"/>
                  <a:ea typeface="Quicksand"/>
                  <a:cs typeface="Quicksand"/>
                  <a:sym typeface="Quicksand"/>
                </a:rPr>
                <a:t>par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et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ainsi qu’un </a:t>
              </a:r>
              <a:r>
                <a:rPr lang="fr-FR" sz="3200" b="1" dirty="0">
                  <a:latin typeface="Quicksand"/>
                  <a:ea typeface="Quicksand"/>
                  <a:cs typeface="Quicksand"/>
                  <a:sym typeface="Quicksand"/>
                </a:rPr>
                <a:t>ID</a:t>
              </a:r>
              <a:r>
                <a:rPr lang="fr-FR" sz="3200" dirty="0">
                  <a:latin typeface="Quicksand"/>
                  <a:ea typeface="Quicksand"/>
                  <a:cs typeface="Quicksand"/>
                  <a:sym typeface="Quicksand"/>
                </a:rPr>
                <a:t> unique pour étiqueter les lignes</a:t>
              </a:r>
              <a:endParaRPr lang="en-US" sz="32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8D89331F-F742-97FF-0DE0-9CF989B7B1B3}"/>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F9F72BE4-86F7-EAE1-0AC1-CD4F359206C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lumMod val="95000"/>
                </a:schemeClr>
              </a:solidFill>
            </p:spPr>
            <p:txBody>
              <a:bodyPr/>
              <a:lstStyle/>
              <a:p>
                <a:endParaRPr lang="fr-FR" dirty="0"/>
              </a:p>
            </p:txBody>
          </p:sp>
          <p:sp>
            <p:nvSpPr>
              <p:cNvPr id="52" name="TextBox 12">
                <a:extLst>
                  <a:ext uri="{FF2B5EF4-FFF2-40B4-BE49-F238E27FC236}">
                    <a16:creationId xmlns:a16="http://schemas.microsoft.com/office/drawing/2014/main" id="{767C5DDA-A354-D1C5-A92E-A60B209B6973}"/>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descr="Cloches avec un remplissage uni">
              <a:extLst>
                <a:ext uri="{FF2B5EF4-FFF2-40B4-BE49-F238E27FC236}">
                  <a16:creationId xmlns:a16="http://schemas.microsoft.com/office/drawing/2014/main" id="{0040D2E5-0E42-09EF-F91D-F91578E3AB25}"/>
                </a:ext>
              </a:extLst>
            </p:cNvPr>
            <p:cNvSpPr/>
            <p:nvPr/>
          </p:nvSpPr>
          <p:spPr>
            <a:xfrm>
              <a:off x="83199520" y="3204237"/>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65083CA9-26A3-C94D-E401-B8891E64E991}"/>
                </a:ext>
              </a:extLst>
            </p:cNvPr>
            <p:cNvSpPr txBox="1"/>
            <p:nvPr/>
          </p:nvSpPr>
          <p:spPr>
            <a:xfrm>
              <a:off x="80571075" y="6482982"/>
              <a:ext cx="9334537" cy="1391150"/>
            </a:xfrm>
            <a:prstGeom prst="rect">
              <a:avLst/>
            </a:prstGeom>
          </p:spPr>
          <p:txBody>
            <a:bodyPr wrap="square" lIns="0" tIns="0" rIns="0" bIns="0" rtlCol="0" anchor="t">
              <a:spAutoFit/>
            </a:bodyPr>
            <a:lstStyle/>
            <a:p>
              <a:pPr fontAlgn="base">
                <a:lnSpc>
                  <a:spcPct val="150000"/>
                </a:lnSpc>
                <a:spcBef>
                  <a:spcPts val="600"/>
                </a:spcBef>
                <a:spcAft>
                  <a:spcPts val="600"/>
                </a:spcAft>
              </a:pPr>
              <a:r>
                <a:rPr lang="fr-FR" sz="3200" b="1" dirty="0">
                  <a:latin typeface="Quicksand" panose="020B0604020202020204" charset="0"/>
                </a:rPr>
                <a:t>Jours fériés </a:t>
              </a:r>
              <a:r>
                <a:rPr lang="fr-FR" sz="3200" dirty="0">
                  <a:latin typeface="Quicksand" panose="020B0604020202020204" charset="0"/>
                </a:rPr>
                <a:t>et </a:t>
              </a:r>
              <a:r>
                <a:rPr lang="fr-FR" sz="3200" b="1" dirty="0">
                  <a:latin typeface="Quicksand" panose="020B0604020202020204" charset="0"/>
                </a:rPr>
                <a:t>événements</a:t>
              </a:r>
              <a:r>
                <a:rPr lang="fr-FR" sz="3200" dirty="0">
                  <a:latin typeface="Quicksand" panose="020B0604020202020204" charset="0"/>
                </a:rPr>
                <a:t>, avec métadonnées (description)</a:t>
              </a:r>
              <a:endParaRPr lang="en-US" sz="3200" dirty="0">
                <a:latin typeface="Quicksand" panose="020B0604020202020204" charset="0"/>
              </a:endParaRPr>
            </a:p>
          </p:txBody>
        </p:sp>
        <p:sp>
          <p:nvSpPr>
            <p:cNvPr id="55" name="TextBox 20">
              <a:extLst>
                <a:ext uri="{FF2B5EF4-FFF2-40B4-BE49-F238E27FC236}">
                  <a16:creationId xmlns:a16="http://schemas.microsoft.com/office/drawing/2014/main" id="{2F465A91-47A5-83FF-CAD6-24202B143363}"/>
                </a:ext>
              </a:extLst>
            </p:cNvPr>
            <p:cNvSpPr txBox="1"/>
            <p:nvPr/>
          </p:nvSpPr>
          <p:spPr>
            <a:xfrm>
              <a:off x="80571076" y="581113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Holidays_events</a:t>
              </a:r>
              <a:endParaRPr lang="en-US" sz="4800"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F7459EB8-A01D-1AAA-8588-8E561BD89B54}"/>
                </a:ext>
              </a:extLst>
            </p:cNvPr>
            <p:cNvGrpSpPr/>
            <p:nvPr/>
          </p:nvGrpSpPr>
          <p:grpSpPr>
            <a:xfrm>
              <a:off x="93109372" y="2479467"/>
              <a:ext cx="9853925" cy="6896812"/>
              <a:chOff x="0" y="-123825"/>
              <a:chExt cx="1418473" cy="1816444"/>
            </a:xfrm>
          </p:grpSpPr>
          <p:sp>
            <p:nvSpPr>
              <p:cNvPr id="59" name="Freeform 11">
                <a:extLst>
                  <a:ext uri="{FF2B5EF4-FFF2-40B4-BE49-F238E27FC236}">
                    <a16:creationId xmlns:a16="http://schemas.microsoft.com/office/drawing/2014/main" id="{C6DC9522-B291-F506-C962-809179CD0E2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solidFill>
            </p:spPr>
            <p:txBody>
              <a:bodyPr/>
              <a:lstStyle/>
              <a:p>
                <a:endParaRPr lang="fr-FR" dirty="0"/>
              </a:p>
            </p:txBody>
          </p:sp>
          <p:sp>
            <p:nvSpPr>
              <p:cNvPr id="60" name="TextBox 12">
                <a:extLst>
                  <a:ext uri="{FF2B5EF4-FFF2-40B4-BE49-F238E27FC236}">
                    <a16:creationId xmlns:a16="http://schemas.microsoft.com/office/drawing/2014/main" id="{30CE55A8-623A-92C6-9DA4-1B8075556A4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descr="Boulier avec un remplissage uni">
              <a:extLst>
                <a:ext uri="{FF2B5EF4-FFF2-40B4-BE49-F238E27FC236}">
                  <a16:creationId xmlns:a16="http://schemas.microsoft.com/office/drawing/2014/main" id="{D0D67146-B32A-2A30-AC9E-EDE4E59682F6}"/>
                </a:ext>
              </a:extLst>
            </p:cNvPr>
            <p:cNvSpPr/>
            <p:nvPr/>
          </p:nvSpPr>
          <p:spPr>
            <a:xfrm>
              <a:off x="95999363" y="3239212"/>
              <a:ext cx="4073942" cy="2527546"/>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dirty="0"/>
            </a:p>
          </p:txBody>
        </p:sp>
        <p:sp>
          <p:nvSpPr>
            <p:cNvPr id="62" name="TextBox 19">
              <a:extLst>
                <a:ext uri="{FF2B5EF4-FFF2-40B4-BE49-F238E27FC236}">
                  <a16:creationId xmlns:a16="http://schemas.microsoft.com/office/drawing/2014/main" id="{ACB65327-2167-574B-7E65-7EEF982CFA24}"/>
                </a:ext>
              </a:extLst>
            </p:cNvPr>
            <p:cNvSpPr txBox="1"/>
            <p:nvPr/>
          </p:nvSpPr>
          <p:spPr>
            <a:xfrm>
              <a:off x="93370918" y="6674406"/>
              <a:ext cx="9334537" cy="492443"/>
            </a:xfrm>
            <a:prstGeom prst="rect">
              <a:avLst/>
            </a:prstGeom>
          </p:spPr>
          <p:txBody>
            <a:bodyPr wrap="square" lIns="0" tIns="0" rIns="0" bIns="0" rtlCol="0" anchor="t">
              <a:spAutoFit/>
            </a:bodyPr>
            <a:lstStyle/>
            <a:p>
              <a:pPr fontAlgn="base">
                <a:spcBef>
                  <a:spcPts val="600"/>
                </a:spcBef>
                <a:spcAft>
                  <a:spcPts val="600"/>
                </a:spcAft>
              </a:pPr>
              <a:r>
                <a:rPr lang="en-US" sz="3200" dirty="0">
                  <a:latin typeface="Quicksand" panose="020B0604020202020204" charset="0"/>
                </a:rPr>
                <a:t>A sample submission file in the correct format.</a:t>
              </a:r>
            </a:p>
          </p:txBody>
        </p:sp>
        <p:sp>
          <p:nvSpPr>
            <p:cNvPr id="63" name="TextBox 20">
              <a:extLst>
                <a:ext uri="{FF2B5EF4-FFF2-40B4-BE49-F238E27FC236}">
                  <a16:creationId xmlns:a16="http://schemas.microsoft.com/office/drawing/2014/main" id="{125BA523-D06A-BFCF-EF42-367074984AF3}"/>
                </a:ext>
              </a:extLst>
            </p:cNvPr>
            <p:cNvSpPr txBox="1"/>
            <p:nvPr/>
          </p:nvSpPr>
          <p:spPr>
            <a:xfrm>
              <a:off x="93370919" y="6002558"/>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Sample_submission</a:t>
              </a:r>
              <a:endParaRPr lang="en-US" sz="4800"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3257667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B7611BEE-AAC2-4384-F208-53A9A08387A0}"/>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5EC54396-2E4A-7EFC-7A0F-BC76E64F9ECA}"/>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2F28E315-8300-0EE7-8319-C0FD464C5BDA}"/>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E72C495E-5CC0-2593-2AEC-B087B3499DB5}"/>
              </a:ext>
            </a:extLst>
          </p:cNvPr>
          <p:cNvGrpSpPr/>
          <p:nvPr/>
        </p:nvGrpSpPr>
        <p:grpSpPr>
          <a:xfrm>
            <a:off x="-85420200" y="1897014"/>
            <a:ext cx="100091822" cy="7479265"/>
            <a:chOff x="2871475" y="1897014"/>
            <a:chExt cx="100091822" cy="7479265"/>
          </a:xfrm>
        </p:grpSpPr>
        <p:grpSp>
          <p:nvGrpSpPr>
            <p:cNvPr id="2" name="Group 2">
              <a:extLst>
                <a:ext uri="{FF2B5EF4-FFF2-40B4-BE49-F238E27FC236}">
                  <a16:creationId xmlns:a16="http://schemas.microsoft.com/office/drawing/2014/main" id="{A897CF88-6B87-2833-D4D3-3BA97498C5E3}"/>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DC10FFD8-FC61-7F97-E2C6-A57DCBC49358}"/>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2">
                  <a:lumMod val="20000"/>
                  <a:lumOff val="80000"/>
                </a:schemeClr>
              </a:solidFill>
            </p:spPr>
            <p:txBody>
              <a:bodyPr/>
              <a:lstStyle/>
              <a:p>
                <a:endParaRPr lang="fr-FR" dirty="0"/>
              </a:p>
            </p:txBody>
          </p:sp>
          <p:sp>
            <p:nvSpPr>
              <p:cNvPr id="4" name="TextBox 4">
                <a:extLst>
                  <a:ext uri="{FF2B5EF4-FFF2-40B4-BE49-F238E27FC236}">
                    <a16:creationId xmlns:a16="http://schemas.microsoft.com/office/drawing/2014/main" id="{508A6AB6-5BD0-C42C-B919-EBFABA376B0C}"/>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descr="Pièces avec un remplissage uni">
              <a:extLst>
                <a:ext uri="{FF2B5EF4-FFF2-40B4-BE49-F238E27FC236}">
                  <a16:creationId xmlns:a16="http://schemas.microsoft.com/office/drawing/2014/main" id="{B77CF06C-2475-17E9-6C11-6395412EE129}"/>
                </a:ext>
              </a:extLst>
            </p:cNvPr>
            <p:cNvSpPr/>
            <p:nvPr/>
          </p:nvSpPr>
          <p:spPr>
            <a:xfrm>
              <a:off x="5943600" y="2494795"/>
              <a:ext cx="4297585" cy="2955923"/>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18CA231B-C355-6CB0-AA2C-CC87FA898B51}"/>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35ED1003-82E1-FEAC-98DD-EBCB7D7B430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3">
                  <a:lumMod val="20000"/>
                  <a:lumOff val="80000"/>
                </a:schemeClr>
              </a:solidFill>
            </p:spPr>
            <p:txBody>
              <a:bodyPr/>
              <a:lstStyle/>
              <a:p>
                <a:endParaRPr lang="fr-FR"/>
              </a:p>
            </p:txBody>
          </p:sp>
          <p:sp>
            <p:nvSpPr>
              <p:cNvPr id="8" name="TextBox 8">
                <a:extLst>
                  <a:ext uri="{FF2B5EF4-FFF2-40B4-BE49-F238E27FC236}">
                    <a16:creationId xmlns:a16="http://schemas.microsoft.com/office/drawing/2014/main" id="{BEAACA1A-FAB9-8FC1-470E-5AE9007FA9A4}"/>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dirty="0"/>
              </a:p>
            </p:txBody>
          </p:sp>
        </p:grpSp>
        <p:sp>
          <p:nvSpPr>
            <p:cNvPr id="9" name="Freeform 9">
              <a:extLst>
                <a:ext uri="{FF2B5EF4-FFF2-40B4-BE49-F238E27FC236}">
                  <a16:creationId xmlns:a16="http://schemas.microsoft.com/office/drawing/2014/main" id="{23588A13-923E-7372-C61A-6AE7663C8BAD}"/>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9629EB4D-6C8D-561E-B6CA-4AB57573E248}"/>
                </a:ext>
              </a:extLst>
            </p:cNvPr>
            <p:cNvGrpSpPr/>
            <p:nvPr/>
          </p:nvGrpSpPr>
          <p:grpSpPr>
            <a:xfrm>
              <a:off x="28471161" y="1897014"/>
              <a:ext cx="9853925" cy="6896812"/>
              <a:chOff x="0" y="-123825"/>
              <a:chExt cx="1418473" cy="1816444"/>
            </a:xfrm>
          </p:grpSpPr>
          <p:sp>
            <p:nvSpPr>
              <p:cNvPr id="11" name="Freeform 11">
                <a:extLst>
                  <a:ext uri="{FF2B5EF4-FFF2-40B4-BE49-F238E27FC236}">
                    <a16:creationId xmlns:a16="http://schemas.microsoft.com/office/drawing/2014/main" id="{12016DA3-6B91-EDB6-FF56-5AE274B81CC7}"/>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4">
                  <a:lumMod val="20000"/>
                  <a:lumOff val="80000"/>
                </a:schemeClr>
              </a:solidFill>
            </p:spPr>
            <p:txBody>
              <a:bodyPr/>
              <a:lstStyle/>
              <a:p>
                <a:endParaRPr lang="fr-FR" dirty="0"/>
              </a:p>
            </p:txBody>
          </p:sp>
          <p:sp>
            <p:nvSpPr>
              <p:cNvPr id="12" name="TextBox 12">
                <a:extLst>
                  <a:ext uri="{FF2B5EF4-FFF2-40B4-BE49-F238E27FC236}">
                    <a16:creationId xmlns:a16="http://schemas.microsoft.com/office/drawing/2014/main" id="{8376230F-9AC1-8196-0B0B-345C12B7EE31}"/>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descr="e-commerce avec un remplissage uni">
              <a:extLst>
                <a:ext uri="{FF2B5EF4-FFF2-40B4-BE49-F238E27FC236}">
                  <a16:creationId xmlns:a16="http://schemas.microsoft.com/office/drawing/2014/main" id="{8C20BAD5-AE41-B2B0-672A-92A02CBB31FD}"/>
                </a:ext>
              </a:extLst>
            </p:cNvPr>
            <p:cNvSpPr/>
            <p:nvPr/>
          </p:nvSpPr>
          <p:spPr>
            <a:xfrm>
              <a:off x="31732226" y="2456695"/>
              <a:ext cx="3096284" cy="2636052"/>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8F61CB09-BA27-C2FE-6AAC-D49FD068908E}"/>
                </a:ext>
              </a:extLst>
            </p:cNvPr>
            <p:cNvSpPr txBox="1"/>
            <p:nvPr/>
          </p:nvSpPr>
          <p:spPr>
            <a:xfrm>
              <a:off x="3013415"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08B3FB62-2FF0-1B09-A7E8-CB85EB598A15}"/>
                </a:ext>
              </a:extLst>
            </p:cNvPr>
            <p:cNvSpPr txBox="1"/>
            <p:nvPr/>
          </p:nvSpPr>
          <p:spPr>
            <a:xfrm>
              <a:off x="15931012" y="6083055"/>
              <a:ext cx="9334537"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avec la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le </a:t>
              </a:r>
              <a:r>
                <a:rPr lang="fr-FR" sz="3200" b="1" dirty="0" err="1">
                  <a:latin typeface="Quicksand"/>
                  <a:ea typeface="Quicksand"/>
                  <a:cs typeface="Quicksand"/>
                  <a:sym typeface="Quicksand"/>
                </a:rPr>
                <a:t>store_nbr</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combinaisons à prévoir, ainsi que les informations en promotion.</a:t>
              </a:r>
              <a:endParaRPr lang="en-US" sz="32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84E5F1F8-9C56-FE28-3448-81065D388325}"/>
                </a:ext>
              </a:extLst>
            </p:cNvPr>
            <p:cNvSpPr txBox="1"/>
            <p:nvPr/>
          </p:nvSpPr>
          <p:spPr>
            <a:xfrm>
              <a:off x="15813258"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A894C099-7CB8-BA3C-9601-8FEB5F98B028}"/>
                </a:ext>
              </a:extLst>
            </p:cNvPr>
            <p:cNvSpPr txBox="1"/>
            <p:nvPr/>
          </p:nvSpPr>
          <p:spPr>
            <a:xfrm>
              <a:off x="28613100" y="6133234"/>
              <a:ext cx="9711986"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Nombre de transactions de vente pour chaque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 Elle Inclut pour la période des données d’entraînement.</a:t>
              </a:r>
              <a:endParaRPr lang="en-US" sz="32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8D756FE8-F34D-DF5A-EBF9-80DE7CD1C734}"/>
                </a:ext>
              </a:extLst>
            </p:cNvPr>
            <p:cNvSpPr txBox="1"/>
            <p:nvPr/>
          </p:nvSpPr>
          <p:spPr>
            <a:xfrm>
              <a:off x="28613100" y="5461386"/>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6E464CE8-5EE7-4F9F-15BC-1ECA584AF5D0}"/>
                </a:ext>
              </a:extLst>
            </p:cNvPr>
            <p:cNvGrpSpPr/>
            <p:nvPr/>
          </p:nvGrpSpPr>
          <p:grpSpPr>
            <a:xfrm>
              <a:off x="41910000" y="1986547"/>
              <a:ext cx="9853925" cy="6896812"/>
              <a:chOff x="0" y="-123825"/>
              <a:chExt cx="1418473" cy="1816444"/>
            </a:xfrm>
          </p:grpSpPr>
          <p:sp>
            <p:nvSpPr>
              <p:cNvPr id="23" name="Freeform 11">
                <a:extLst>
                  <a:ext uri="{FF2B5EF4-FFF2-40B4-BE49-F238E27FC236}">
                    <a16:creationId xmlns:a16="http://schemas.microsoft.com/office/drawing/2014/main" id="{A8578242-8DC2-F35F-BF82-C1B73FD6EAF5}"/>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2">
                  <a:lumMod val="90000"/>
                </a:schemeClr>
              </a:solidFill>
            </p:spPr>
            <p:txBody>
              <a:bodyPr/>
              <a:lstStyle/>
              <a:p>
                <a:endParaRPr lang="fr-FR" dirty="0"/>
              </a:p>
            </p:txBody>
          </p:sp>
          <p:sp>
            <p:nvSpPr>
              <p:cNvPr id="24" name="TextBox 12">
                <a:extLst>
                  <a:ext uri="{FF2B5EF4-FFF2-40B4-BE49-F238E27FC236}">
                    <a16:creationId xmlns:a16="http://schemas.microsoft.com/office/drawing/2014/main" id="{10F79010-78C3-6933-9D9D-0FF6BEBAA96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descr="Kiosque avec un remplissage uni">
              <a:extLst>
                <a:ext uri="{FF2B5EF4-FFF2-40B4-BE49-F238E27FC236}">
                  <a16:creationId xmlns:a16="http://schemas.microsoft.com/office/drawing/2014/main" id="{511F2CED-E33E-461B-C214-2D6664644C4E}"/>
                </a:ext>
              </a:extLst>
            </p:cNvPr>
            <p:cNvSpPr/>
            <p:nvPr/>
          </p:nvSpPr>
          <p:spPr>
            <a:xfrm>
              <a:off x="44799992" y="2407845"/>
              <a:ext cx="4073942" cy="270767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dirty="0"/>
            </a:p>
          </p:txBody>
        </p:sp>
        <p:sp>
          <p:nvSpPr>
            <p:cNvPr id="26" name="TextBox 19">
              <a:extLst>
                <a:ext uri="{FF2B5EF4-FFF2-40B4-BE49-F238E27FC236}">
                  <a16:creationId xmlns:a16="http://schemas.microsoft.com/office/drawing/2014/main" id="{42ED0DFB-1716-3DF0-39EE-C62CED604FB7}"/>
                </a:ext>
              </a:extLst>
            </p:cNvPr>
            <p:cNvSpPr txBox="1"/>
            <p:nvPr/>
          </p:nvSpPr>
          <p:spPr>
            <a:xfrm>
              <a:off x="41910000" y="6179160"/>
              <a:ext cx="9753600" cy="1391150"/>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Stocke les métadonnées sur les magasins y compris la </a:t>
              </a:r>
              <a:r>
                <a:rPr lang="fr-FR" sz="3200" b="1" dirty="0">
                  <a:latin typeface="Quicksand"/>
                  <a:ea typeface="Quicksand"/>
                  <a:cs typeface="Quicksand"/>
                  <a:sym typeface="Quicksand"/>
                </a:rPr>
                <a:t>ville</a:t>
              </a:r>
              <a:r>
                <a:rPr lang="fr-FR" sz="3200" dirty="0">
                  <a:latin typeface="Quicksand"/>
                  <a:ea typeface="Quicksand"/>
                  <a:cs typeface="Quicksand"/>
                  <a:sym typeface="Quicksand"/>
                </a:rPr>
                <a:t>, l’</a:t>
              </a:r>
              <a:r>
                <a:rPr lang="fr-FR" sz="3200" b="1" dirty="0">
                  <a:latin typeface="Quicksand"/>
                  <a:ea typeface="Quicksand"/>
                  <a:cs typeface="Quicksand"/>
                  <a:sym typeface="Quicksand"/>
                </a:rPr>
                <a:t>état</a:t>
              </a:r>
              <a:r>
                <a:rPr lang="fr-FR" sz="3200" dirty="0">
                  <a:latin typeface="Quicksand"/>
                  <a:ea typeface="Quicksand"/>
                  <a:cs typeface="Quicksand"/>
                  <a:sym typeface="Quicksand"/>
                </a:rPr>
                <a:t>, le </a:t>
              </a:r>
              <a:r>
                <a:rPr lang="fr-FR" sz="3200" b="1" dirty="0">
                  <a:latin typeface="Quicksand"/>
                  <a:ea typeface="Quicksand"/>
                  <a:cs typeface="Quicksand"/>
                  <a:sym typeface="Quicksand"/>
                </a:rPr>
                <a:t>type</a:t>
              </a:r>
              <a:r>
                <a:rPr lang="fr-FR" sz="3200" dirty="0">
                  <a:latin typeface="Quicksand"/>
                  <a:ea typeface="Quicksand"/>
                  <a:cs typeface="Quicksand"/>
                  <a:sym typeface="Quicksand"/>
                </a:rPr>
                <a:t> et le </a:t>
              </a:r>
              <a:r>
                <a:rPr lang="fr-FR" sz="3200" b="1" dirty="0">
                  <a:latin typeface="Quicksand"/>
                  <a:ea typeface="Quicksand"/>
                  <a:cs typeface="Quicksand"/>
                  <a:sym typeface="Quicksand"/>
                </a:rPr>
                <a:t>cluster</a:t>
              </a:r>
              <a:r>
                <a:rPr lang="fr-FR" sz="3200" dirty="0">
                  <a:latin typeface="Quicksand"/>
                  <a:ea typeface="Quicksand"/>
                  <a:cs typeface="Quicksand"/>
                  <a:sym typeface="Quicksand"/>
                </a:rPr>
                <a:t>.</a:t>
              </a:r>
              <a:endParaRPr lang="en-US" sz="32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F9E66D57-49B4-6EC6-70AF-6B949A9FB1EC}"/>
                </a:ext>
              </a:extLst>
            </p:cNvPr>
            <p:cNvSpPr txBox="1"/>
            <p:nvPr/>
          </p:nvSpPr>
          <p:spPr>
            <a:xfrm>
              <a:off x="42051939" y="5550919"/>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067952D9-3B65-2C04-A8A5-FD5994433734}"/>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665E1C83-E8C9-A34A-311B-7FA574ED33D0}"/>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1199B57C-AE2A-240E-12F6-E97FB491A6EA}"/>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descr="Mauvais inventaire avec un remplissage uni">
              <a:extLst>
                <a:ext uri="{FF2B5EF4-FFF2-40B4-BE49-F238E27FC236}">
                  <a16:creationId xmlns:a16="http://schemas.microsoft.com/office/drawing/2014/main" id="{152DA0AB-A77D-8AA5-A787-6B6495FD4680}"/>
                </a:ext>
              </a:extLst>
            </p:cNvPr>
            <p:cNvSpPr/>
            <p:nvPr/>
          </p:nvSpPr>
          <p:spPr>
            <a:xfrm>
              <a:off x="57796804" y="2494795"/>
              <a:ext cx="3680002" cy="2858423"/>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D26A7A17-F5AC-A5A9-4AB0-19DD9F0B29E6}"/>
                </a:ext>
              </a:extLst>
            </p:cNvPr>
            <p:cNvSpPr txBox="1"/>
            <p:nvPr/>
          </p:nvSpPr>
          <p:spPr>
            <a:xfrm>
              <a:off x="54851782" y="6373515"/>
              <a:ext cx="9711986" cy="1391150"/>
            </a:xfrm>
            <a:prstGeom prst="rect">
              <a:avLst/>
            </a:prstGeom>
          </p:spPr>
          <p:txBody>
            <a:bodyPr wrap="square" lIns="0" tIns="0" rIns="0" bIns="0" rtlCol="0" anchor="t">
              <a:spAutoFit/>
            </a:bodyPr>
            <a:lstStyle/>
            <a:p>
              <a:pPr lvl="0" algn="just" eaLnBrk="0" fontAlgn="base" hangingPunct="0">
                <a:lnSpc>
                  <a:spcPct val="150000"/>
                </a:lnSpc>
                <a:spcBef>
                  <a:spcPct val="0"/>
                </a:spcBef>
                <a:spcAft>
                  <a:spcPct val="0"/>
                </a:spcAft>
              </a:pPr>
              <a:r>
                <a:rPr lang="fr-FR" altLang="fr-FR" sz="3200" dirty="0">
                  <a:latin typeface="Quicksand" panose="020B0604020202020204" charset="0"/>
                </a:rPr>
                <a:t>Métadonnées du produit , y compris la famille, la classe et les denrées périssables.</a:t>
              </a:r>
              <a:endParaRPr kumimoji="0" lang="fr-FR" altLang="fr-FR" sz="3200" b="0" i="0" u="none" strike="noStrike" cap="none" normalizeH="0" baseline="0" dirty="0">
                <a:ln>
                  <a:noFill/>
                </a:ln>
                <a:effectLst/>
                <a:latin typeface="Quicksand" panose="020B0604020202020204" charset="0"/>
              </a:endParaRPr>
            </a:p>
          </p:txBody>
        </p:sp>
        <p:sp>
          <p:nvSpPr>
            <p:cNvPr id="33" name="TextBox 20">
              <a:extLst>
                <a:ext uri="{FF2B5EF4-FFF2-40B4-BE49-F238E27FC236}">
                  <a16:creationId xmlns:a16="http://schemas.microsoft.com/office/drawing/2014/main" id="{D2A18A21-3E0B-4A69-A1D6-871AF2114D17}"/>
                </a:ext>
              </a:extLst>
            </p:cNvPr>
            <p:cNvSpPr txBox="1"/>
            <p:nvPr/>
          </p:nvSpPr>
          <p:spPr>
            <a:xfrm>
              <a:off x="54851782" y="5701667"/>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1FFBF101-6B6E-8AC3-19E8-37FBA8877DFB}"/>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E98AAA79-7EF8-28EC-7086-D21569609A30}"/>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6">
                  <a:lumMod val="20000"/>
                  <a:lumOff val="80000"/>
                </a:schemeClr>
              </a:solidFill>
            </p:spPr>
            <p:txBody>
              <a:bodyPr/>
              <a:lstStyle/>
              <a:p>
                <a:endParaRPr lang="fr-FR" dirty="0"/>
              </a:p>
            </p:txBody>
          </p:sp>
          <p:sp>
            <p:nvSpPr>
              <p:cNvPr id="36" name="TextBox 12">
                <a:extLst>
                  <a:ext uri="{FF2B5EF4-FFF2-40B4-BE49-F238E27FC236}">
                    <a16:creationId xmlns:a16="http://schemas.microsoft.com/office/drawing/2014/main" id="{262F687F-7674-29EC-0169-E0B8D2F24C0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descr="Porte-bloc avec un remplissage uni">
              <a:extLst>
                <a:ext uri="{FF2B5EF4-FFF2-40B4-BE49-F238E27FC236}">
                  <a16:creationId xmlns:a16="http://schemas.microsoft.com/office/drawing/2014/main" id="{81AAE0C9-2914-2A13-0834-1470CCE3AF11}"/>
                </a:ext>
              </a:extLst>
            </p:cNvPr>
            <p:cNvSpPr/>
            <p:nvPr/>
          </p:nvSpPr>
          <p:spPr>
            <a:xfrm>
              <a:off x="70470646" y="2758191"/>
              <a:ext cx="4073942" cy="2943477"/>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FDF1E153-AABE-A0F0-3AA1-FF4531469B97}"/>
                </a:ext>
              </a:extLst>
            </p:cNvPr>
            <p:cNvSpPr txBox="1"/>
            <p:nvPr/>
          </p:nvSpPr>
          <p:spPr>
            <a:xfrm>
              <a:off x="67651624" y="6463838"/>
              <a:ext cx="9711987" cy="2129814"/>
            </a:xfrm>
            <a:prstGeom prst="rect">
              <a:avLst/>
            </a:prstGeom>
          </p:spPr>
          <p:txBody>
            <a:bodyPr wrap="square" lIns="0" tIns="0" rIns="0" bIns="0" rtlCol="0" anchor="t">
              <a:spAutoFit/>
            </a:bodyPr>
            <a:lstStyle/>
            <a:p>
              <a:pPr algn="just" fontAlgn="base">
                <a:lnSpc>
                  <a:spcPct val="150000"/>
                </a:lnSpc>
                <a:spcBef>
                  <a:spcPts val="600"/>
                </a:spcBef>
                <a:spcAft>
                  <a:spcPts val="600"/>
                </a:spcAft>
              </a:pPr>
              <a:r>
                <a:rPr lang="fr-FR" sz="3200" b="1" dirty="0">
                  <a:latin typeface="Quicksand" panose="020B0604020202020204" charset="0"/>
                </a:rPr>
                <a:t>Prix</a:t>
              </a:r>
              <a:r>
                <a:rPr lang="fr-FR" sz="3200" dirty="0">
                  <a:latin typeface="Quicksand" panose="020B0604020202020204" charset="0"/>
                </a:rPr>
                <a:t> quotidien du pétrole qui inclut les valeurs pendant la période des données d’entraînement et d’essai. </a:t>
              </a:r>
              <a:endParaRPr lang="en-US" sz="3200" b="0" i="0" dirty="0">
                <a:effectLst/>
                <a:latin typeface="Quicksand" panose="020B0604020202020204" charset="0"/>
              </a:endParaRPr>
            </a:p>
          </p:txBody>
        </p:sp>
        <p:sp>
          <p:nvSpPr>
            <p:cNvPr id="39" name="TextBox 20">
              <a:extLst>
                <a:ext uri="{FF2B5EF4-FFF2-40B4-BE49-F238E27FC236}">
                  <a16:creationId xmlns:a16="http://schemas.microsoft.com/office/drawing/2014/main" id="{17ECD61A-671A-7B1A-3904-58371C9057D2}"/>
                </a:ext>
              </a:extLst>
            </p:cNvPr>
            <p:cNvSpPr txBox="1"/>
            <p:nvPr/>
          </p:nvSpPr>
          <p:spPr>
            <a:xfrm>
              <a:off x="67651625" y="5852415"/>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D222C71A-FEE2-8EEA-14B3-420A8160A07E}"/>
                </a:ext>
              </a:extLst>
            </p:cNvPr>
            <p:cNvSpPr txBox="1"/>
            <p:nvPr/>
          </p:nvSpPr>
          <p:spPr>
            <a:xfrm>
              <a:off x="3131169" y="6083055"/>
              <a:ext cx="9334537" cy="2129814"/>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qui inclut le </a:t>
              </a:r>
              <a:r>
                <a:rPr lang="fr-FR" sz="3200" b="1" dirty="0" err="1">
                  <a:latin typeface="Quicksand"/>
                  <a:ea typeface="Quicksand"/>
                  <a:cs typeface="Quicksand"/>
                  <a:sym typeface="Quicksand"/>
                </a:rPr>
                <a:t>unit_sales</a:t>
              </a:r>
              <a:r>
                <a:rPr lang="fr-FR" sz="3200" b="1" dirty="0">
                  <a:latin typeface="Quicksand"/>
                  <a:ea typeface="Quicksand"/>
                  <a:cs typeface="Quicksand"/>
                  <a:sym typeface="Quicksand"/>
                </a:rPr>
                <a:t> </a:t>
              </a:r>
              <a:r>
                <a:rPr lang="fr-FR" sz="3200" dirty="0">
                  <a:latin typeface="Quicksand"/>
                  <a:ea typeface="Quicksand"/>
                  <a:cs typeface="Quicksand"/>
                  <a:sym typeface="Quicksand"/>
                </a:rPr>
                <a:t>par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et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ainsi qu’un </a:t>
              </a:r>
              <a:r>
                <a:rPr lang="fr-FR" sz="3200" b="1" dirty="0">
                  <a:latin typeface="Quicksand"/>
                  <a:ea typeface="Quicksand"/>
                  <a:cs typeface="Quicksand"/>
                  <a:sym typeface="Quicksand"/>
                </a:rPr>
                <a:t>ID</a:t>
              </a:r>
              <a:r>
                <a:rPr lang="fr-FR" sz="3200" dirty="0">
                  <a:latin typeface="Quicksand"/>
                  <a:ea typeface="Quicksand"/>
                  <a:cs typeface="Quicksand"/>
                  <a:sym typeface="Quicksand"/>
                </a:rPr>
                <a:t> unique pour étiqueter les lignes</a:t>
              </a:r>
              <a:endParaRPr lang="en-US" sz="32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6201A69F-EB35-298C-95D9-95A37D32F838}"/>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AEFFAAF9-9F9A-D6D8-2A79-0DCC300E55E6}"/>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lumMod val="95000"/>
                </a:schemeClr>
              </a:solidFill>
            </p:spPr>
            <p:txBody>
              <a:bodyPr/>
              <a:lstStyle/>
              <a:p>
                <a:endParaRPr lang="fr-FR" dirty="0"/>
              </a:p>
            </p:txBody>
          </p:sp>
          <p:sp>
            <p:nvSpPr>
              <p:cNvPr id="52" name="TextBox 12">
                <a:extLst>
                  <a:ext uri="{FF2B5EF4-FFF2-40B4-BE49-F238E27FC236}">
                    <a16:creationId xmlns:a16="http://schemas.microsoft.com/office/drawing/2014/main" id="{296BF059-065D-A8FF-894D-C887D72B8FB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descr="Cloches avec un remplissage uni">
              <a:extLst>
                <a:ext uri="{FF2B5EF4-FFF2-40B4-BE49-F238E27FC236}">
                  <a16:creationId xmlns:a16="http://schemas.microsoft.com/office/drawing/2014/main" id="{7CC19F7B-B7EC-E46D-6FCE-2D80D99E077F}"/>
                </a:ext>
              </a:extLst>
            </p:cNvPr>
            <p:cNvSpPr/>
            <p:nvPr/>
          </p:nvSpPr>
          <p:spPr>
            <a:xfrm>
              <a:off x="83199520" y="3204237"/>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77FFB33C-FBEB-7612-57ED-D8FC2891F430}"/>
                </a:ext>
              </a:extLst>
            </p:cNvPr>
            <p:cNvSpPr txBox="1"/>
            <p:nvPr/>
          </p:nvSpPr>
          <p:spPr>
            <a:xfrm>
              <a:off x="80571075" y="6482982"/>
              <a:ext cx="9334537" cy="1391150"/>
            </a:xfrm>
            <a:prstGeom prst="rect">
              <a:avLst/>
            </a:prstGeom>
          </p:spPr>
          <p:txBody>
            <a:bodyPr wrap="square" lIns="0" tIns="0" rIns="0" bIns="0" rtlCol="0" anchor="t">
              <a:spAutoFit/>
            </a:bodyPr>
            <a:lstStyle/>
            <a:p>
              <a:pPr fontAlgn="base">
                <a:lnSpc>
                  <a:spcPct val="150000"/>
                </a:lnSpc>
                <a:spcBef>
                  <a:spcPts val="600"/>
                </a:spcBef>
                <a:spcAft>
                  <a:spcPts val="600"/>
                </a:spcAft>
              </a:pPr>
              <a:r>
                <a:rPr lang="fr-FR" sz="3200" b="1" dirty="0">
                  <a:latin typeface="Quicksand" panose="020B0604020202020204" charset="0"/>
                </a:rPr>
                <a:t>Jours fériés </a:t>
              </a:r>
              <a:r>
                <a:rPr lang="fr-FR" sz="3200" dirty="0">
                  <a:latin typeface="Quicksand" panose="020B0604020202020204" charset="0"/>
                </a:rPr>
                <a:t>et </a:t>
              </a:r>
              <a:r>
                <a:rPr lang="fr-FR" sz="3200" b="1" dirty="0">
                  <a:latin typeface="Quicksand" panose="020B0604020202020204" charset="0"/>
                </a:rPr>
                <a:t>événements</a:t>
              </a:r>
              <a:r>
                <a:rPr lang="fr-FR" sz="3200" dirty="0">
                  <a:latin typeface="Quicksand" panose="020B0604020202020204" charset="0"/>
                </a:rPr>
                <a:t>, avec métadonnées (description)</a:t>
              </a:r>
              <a:endParaRPr lang="en-US" sz="3200" dirty="0">
                <a:latin typeface="Quicksand" panose="020B0604020202020204" charset="0"/>
              </a:endParaRPr>
            </a:p>
          </p:txBody>
        </p:sp>
        <p:sp>
          <p:nvSpPr>
            <p:cNvPr id="55" name="TextBox 20">
              <a:extLst>
                <a:ext uri="{FF2B5EF4-FFF2-40B4-BE49-F238E27FC236}">
                  <a16:creationId xmlns:a16="http://schemas.microsoft.com/office/drawing/2014/main" id="{E1932593-CC0A-2607-C503-BF1AD18F7498}"/>
                </a:ext>
              </a:extLst>
            </p:cNvPr>
            <p:cNvSpPr txBox="1"/>
            <p:nvPr/>
          </p:nvSpPr>
          <p:spPr>
            <a:xfrm>
              <a:off x="80571076" y="581113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Holidays_events</a:t>
              </a:r>
              <a:endParaRPr lang="en-US" sz="4800"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403F5687-E396-A3FD-301C-CFF5D5026E52}"/>
                </a:ext>
              </a:extLst>
            </p:cNvPr>
            <p:cNvGrpSpPr/>
            <p:nvPr/>
          </p:nvGrpSpPr>
          <p:grpSpPr>
            <a:xfrm>
              <a:off x="93109372" y="2479467"/>
              <a:ext cx="9853925" cy="6896812"/>
              <a:chOff x="0" y="-123825"/>
              <a:chExt cx="1418473" cy="1816444"/>
            </a:xfrm>
          </p:grpSpPr>
          <p:sp>
            <p:nvSpPr>
              <p:cNvPr id="59" name="Freeform 11">
                <a:extLst>
                  <a:ext uri="{FF2B5EF4-FFF2-40B4-BE49-F238E27FC236}">
                    <a16:creationId xmlns:a16="http://schemas.microsoft.com/office/drawing/2014/main" id="{7BC31E41-7BCF-3C58-1ED7-58B20FB8ECA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solidFill>
            </p:spPr>
            <p:txBody>
              <a:bodyPr/>
              <a:lstStyle/>
              <a:p>
                <a:endParaRPr lang="fr-FR" dirty="0"/>
              </a:p>
            </p:txBody>
          </p:sp>
          <p:sp>
            <p:nvSpPr>
              <p:cNvPr id="60" name="TextBox 12">
                <a:extLst>
                  <a:ext uri="{FF2B5EF4-FFF2-40B4-BE49-F238E27FC236}">
                    <a16:creationId xmlns:a16="http://schemas.microsoft.com/office/drawing/2014/main" id="{C3D48B1A-F3D0-BBF9-F1E6-4DEC6F79241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descr="Boulier avec un remplissage uni">
              <a:extLst>
                <a:ext uri="{FF2B5EF4-FFF2-40B4-BE49-F238E27FC236}">
                  <a16:creationId xmlns:a16="http://schemas.microsoft.com/office/drawing/2014/main" id="{7D87EDF7-1E34-B7BD-05DB-FB834873D12C}"/>
                </a:ext>
              </a:extLst>
            </p:cNvPr>
            <p:cNvSpPr/>
            <p:nvPr/>
          </p:nvSpPr>
          <p:spPr>
            <a:xfrm>
              <a:off x="95999363" y="3239212"/>
              <a:ext cx="4073942" cy="2527546"/>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dirty="0"/>
            </a:p>
          </p:txBody>
        </p:sp>
        <p:sp>
          <p:nvSpPr>
            <p:cNvPr id="62" name="TextBox 19">
              <a:extLst>
                <a:ext uri="{FF2B5EF4-FFF2-40B4-BE49-F238E27FC236}">
                  <a16:creationId xmlns:a16="http://schemas.microsoft.com/office/drawing/2014/main" id="{C65A039A-2DDB-8D81-76A4-6DC44096CB13}"/>
                </a:ext>
              </a:extLst>
            </p:cNvPr>
            <p:cNvSpPr txBox="1"/>
            <p:nvPr/>
          </p:nvSpPr>
          <p:spPr>
            <a:xfrm>
              <a:off x="93370918" y="6674406"/>
              <a:ext cx="9334537" cy="492443"/>
            </a:xfrm>
            <a:prstGeom prst="rect">
              <a:avLst/>
            </a:prstGeom>
          </p:spPr>
          <p:txBody>
            <a:bodyPr wrap="square" lIns="0" tIns="0" rIns="0" bIns="0" rtlCol="0" anchor="t">
              <a:spAutoFit/>
            </a:bodyPr>
            <a:lstStyle/>
            <a:p>
              <a:pPr fontAlgn="base">
                <a:spcBef>
                  <a:spcPts val="600"/>
                </a:spcBef>
                <a:spcAft>
                  <a:spcPts val="600"/>
                </a:spcAft>
              </a:pPr>
              <a:r>
                <a:rPr lang="en-US" sz="3200" dirty="0">
                  <a:latin typeface="Quicksand" panose="020B0604020202020204" charset="0"/>
                </a:rPr>
                <a:t>A sample submission file in the correct format.</a:t>
              </a:r>
            </a:p>
          </p:txBody>
        </p:sp>
        <p:sp>
          <p:nvSpPr>
            <p:cNvPr id="63" name="TextBox 20">
              <a:extLst>
                <a:ext uri="{FF2B5EF4-FFF2-40B4-BE49-F238E27FC236}">
                  <a16:creationId xmlns:a16="http://schemas.microsoft.com/office/drawing/2014/main" id="{C2F17DF0-4154-9242-A6F5-45F5C07C93EE}"/>
                </a:ext>
              </a:extLst>
            </p:cNvPr>
            <p:cNvSpPr txBox="1"/>
            <p:nvPr/>
          </p:nvSpPr>
          <p:spPr>
            <a:xfrm>
              <a:off x="93370919" y="6002558"/>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Sample_submission</a:t>
              </a:r>
              <a:endParaRPr lang="en-US" sz="4800"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2163215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3"/>
            </p:custDataLst>
          </p:nvPr>
        </p:nvSpPr>
        <p:spPr>
          <a:xfrm>
            <a:off x="0" y="0"/>
            <a:ext cx="238125" cy="23812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48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3591395162"/>
                  </p:ext>
                </p:extLst>
              </p:nvPr>
            </p:nvGraphicFramePr>
            <p:xfrm>
              <a:off x="8397239" y="2476500"/>
              <a:ext cx="3340487" cy="1879024"/>
            </p:xfrm>
            <a:graphic>
              <a:graphicData uri="http://schemas.microsoft.com/office/powerpoint/2016/slidezoom">
                <pslz:sldZm>
                  <pslz:sldZmObj sldId="276" cId="1577662384">
                    <pslz:zmPr id="{2B1AFEA9-5748-4715-A442-AC3FF983E002}" transitionDur="1000">
                      <p166:blipFill xmlns:p166="http://schemas.microsoft.com/office/powerpoint/2016/6/main">
                        <a:blip r:embed="rId8"/>
                        <a:stretch>
                          <a:fillRect/>
                        </a:stretch>
                      </p166:blipFill>
                      <p166:spPr xmlns:p166="http://schemas.microsoft.com/office/powerpoint/2016/6/main">
                        <a:xfrm>
                          <a:off x="0" y="0"/>
                          <a:ext cx="3340487" cy="1879024"/>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16" name="Slide Zoom 15">
                <a:hlinkClick r:id="rId9"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10"/>
              <a:stretch>
                <a:fillRect/>
              </a:stretch>
            </p:blipFill>
            <p:spPr>
              <a:xfrm>
                <a:off x="8397239" y="2476500"/>
                <a:ext cx="3340487" cy="1879024"/>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1383666136"/>
                  </p:ext>
                </p:extLst>
              </p:nvPr>
            </p:nvGraphicFramePr>
            <p:xfrm>
              <a:off x="8397239" y="4780250"/>
              <a:ext cx="3340487" cy="1879024"/>
            </p:xfrm>
            <a:graphic>
              <a:graphicData uri="http://schemas.microsoft.com/office/powerpoint/2016/slidezoom">
                <pslz:sldZm>
                  <pslz:sldZmObj sldId="277" cId="2362446551">
                    <pslz:zmPr id="{963233F1-FE5E-451D-961C-22A20AA01AD4}" transitionDur="1000">
                      <p166:blipFill xmlns:p166="http://schemas.microsoft.com/office/powerpoint/2016/6/main">
                        <a:blip r:embed="rId11"/>
                        <a:stretch>
                          <a:fillRect/>
                        </a:stretch>
                      </p166:blipFill>
                      <p166:spPr xmlns:p166="http://schemas.microsoft.com/office/powerpoint/2016/6/main">
                        <a:xfrm>
                          <a:off x="0" y="0"/>
                          <a:ext cx="3340487" cy="1879024"/>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28" name="Slide Zoom 27">
                <a:hlinkClick r:id="rId12"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13"/>
              <a:stretch>
                <a:fillRect/>
              </a:stretch>
            </p:blipFill>
            <p:spPr>
              <a:xfrm>
                <a:off x="8397239" y="4780250"/>
                <a:ext cx="3340487" cy="1879024"/>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3800766512"/>
                  </p:ext>
                </p:extLst>
              </p:nvPr>
            </p:nvGraphicFramePr>
            <p:xfrm>
              <a:off x="8397239" y="7098909"/>
              <a:ext cx="3340487" cy="1879024"/>
            </p:xfrm>
            <a:graphic>
              <a:graphicData uri="http://schemas.microsoft.com/office/powerpoint/2016/slidezoom">
                <pslz:sldZm>
                  <pslz:sldZmObj sldId="278" cId="676304674">
                    <pslz:zmPr id="{C9C54784-E90D-4D44-BDEB-4D863292A2D0}" transitionDur="1000">
                      <p166:blipFill xmlns:p166="http://schemas.microsoft.com/office/powerpoint/2016/6/main">
                        <a:blip r:embed="rId14"/>
                        <a:stretch>
                          <a:fillRect/>
                        </a:stretch>
                      </p166:blipFill>
                      <p166:spPr xmlns:p166="http://schemas.microsoft.com/office/powerpoint/2016/6/main">
                        <a:xfrm>
                          <a:off x="0" y="0"/>
                          <a:ext cx="3340487" cy="1879024"/>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0" name="Slide Zoom 29">
                <a:hlinkClick r:id="rId15"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16"/>
              <a:stretch>
                <a:fillRect/>
              </a:stretch>
            </p:blipFill>
            <p:spPr>
              <a:xfrm>
                <a:off x="8397239" y="7098909"/>
                <a:ext cx="3340487" cy="1879024"/>
              </a:xfrm>
              <a:prstGeom prst="rect">
                <a:avLst/>
              </a:prstGeom>
              <a:ln w="3175">
                <a:noFill/>
              </a:ln>
              <a:effectLst>
                <a:outerShdw blurRad="63500" sx="103000" sy="103000" algn="ctr" rotWithShape="0">
                  <a:schemeClr val="tx1">
                    <a:alpha val="10000"/>
                  </a:schemeClr>
                </a:outerShdw>
              </a:effectLst>
            </p:spPr>
          </p:pic>
        </mc:Fallback>
      </mc:AlternateContent>
      <p:sp>
        <p:nvSpPr>
          <p:cNvPr id="9" name="TextBox 6">
            <a:extLst>
              <a:ext uri="{FF2B5EF4-FFF2-40B4-BE49-F238E27FC236}">
                <a16:creationId xmlns:a16="http://schemas.microsoft.com/office/drawing/2014/main" id="{C22DB51A-9F68-CD36-E54F-BDC6B8841BAD}"/>
              </a:ext>
            </a:extLst>
          </p:cNvPr>
          <p:cNvSpPr txBox="1"/>
          <p:nvPr/>
        </p:nvSpPr>
        <p:spPr>
          <a:xfrm>
            <a:off x="5029200" y="593245"/>
            <a:ext cx="9629758" cy="1099019"/>
          </a:xfrm>
          <a:prstGeom prst="rect">
            <a:avLst/>
          </a:prstGeom>
        </p:spPr>
        <p:txBody>
          <a:bodyPr wrap="square" lIns="0" tIns="0" rIns="0" bIns="0" rtlCol="0" anchor="t">
            <a:spAutoFit/>
          </a:bodyPr>
          <a:lstStyle/>
          <a:p>
            <a:pPr marL="0" lvl="0" indent="0" algn="ctr">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Analyse</a:t>
            </a:r>
            <a:r>
              <a:rPr lang="en-US" sz="6399" b="1" i="1" dirty="0">
                <a:solidFill>
                  <a:srgbClr val="0F4662"/>
                </a:solidFill>
                <a:latin typeface="Cormorant Garamond Bold Italics"/>
                <a:ea typeface="Cormorant Garamond Bold Italics"/>
                <a:cs typeface="Cormorant Garamond Bold Italics"/>
                <a:sym typeface="Cormorant Garamond Bold Italics"/>
              </a:rPr>
              <a:t> </a:t>
            </a:r>
            <a:r>
              <a:rPr lang="en-US" sz="6399" b="1" i="1" dirty="0" err="1">
                <a:solidFill>
                  <a:srgbClr val="0F4662"/>
                </a:solidFill>
                <a:latin typeface="Cormorant Garamond Bold Italics"/>
                <a:ea typeface="Cormorant Garamond Bold Italics"/>
                <a:cs typeface="Cormorant Garamond Bold Italics"/>
                <a:sym typeface="Cormorant Garamond Bold Italics"/>
              </a:rPr>
              <a:t>exploratoire</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Tree>
    <p:custDataLst>
      <p:tags r:id="rId1"/>
    </p:custDataLst>
    <p:extLst>
      <p:ext uri="{BB962C8B-B14F-4D97-AF65-F5344CB8AC3E}">
        <p14:creationId xmlns:p14="http://schemas.microsoft.com/office/powerpoint/2010/main" val="928790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B2177B33-B554-4A4B-86C2-5A3E9EC75F4C}"/>
              </a:ext>
            </a:extLst>
          </p:cNvPr>
          <p:cNvSpPr/>
          <p:nvPr/>
        </p:nvSpPr>
        <p:spPr>
          <a:xfrm>
            <a:off x="2579003" y="3652991"/>
            <a:ext cx="4131209" cy="3331493"/>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8089841" y="3249727"/>
            <a:ext cx="8286252" cy="389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 name="Rectangle 1">
            <a:extLst>
              <a:ext uri="{FF2B5EF4-FFF2-40B4-BE49-F238E27FC236}">
                <a16:creationId xmlns:a16="http://schemas.microsoft.com/office/drawing/2014/main" id="{226F08B3-37B7-4D5C-80DD-85ECEA54CD23}"/>
              </a:ext>
            </a:extLst>
          </p:cNvPr>
          <p:cNvSpPr/>
          <p:nvPr/>
        </p:nvSpPr>
        <p:spPr>
          <a:xfrm>
            <a:off x="8251371" y="2118512"/>
            <a:ext cx="10036629" cy="60499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dirty="0"/>
          </a:p>
        </p:txBody>
      </p:sp>
      <p:sp>
        <p:nvSpPr>
          <p:cNvPr id="8" name="TextBox 7">
            <a:extLst>
              <a:ext uri="{FF2B5EF4-FFF2-40B4-BE49-F238E27FC236}">
                <a16:creationId xmlns:a16="http://schemas.microsoft.com/office/drawing/2014/main" id="{DF7833B0-BA71-4453-853F-974C3C7535A2}"/>
              </a:ext>
            </a:extLst>
          </p:cNvPr>
          <p:cNvSpPr txBox="1"/>
          <p:nvPr/>
        </p:nvSpPr>
        <p:spPr>
          <a:xfrm>
            <a:off x="8771059" y="3487289"/>
            <a:ext cx="9364541" cy="830997"/>
          </a:xfrm>
          <a:prstGeom prst="rect">
            <a:avLst/>
          </a:prstGeom>
          <a:noFill/>
        </p:spPr>
        <p:txBody>
          <a:bodyPr wrap="square" lIns="0" tIns="0" rIns="0" bIns="0" numCol="1" rtlCol="0">
            <a:spAutoFit/>
          </a:bodyPr>
          <a:lstStyle/>
          <a:p>
            <a:r>
              <a:rPr lang="en-US" sz="5400" b="1" dirty="0" err="1">
                <a:solidFill>
                  <a:srgbClr val="0F4662"/>
                </a:solidFill>
                <a:latin typeface="Quicksand Bold"/>
                <a:ea typeface="Quicksand Bold"/>
                <a:cs typeface="Quicksand Bold"/>
                <a:sym typeface="Quicksand Bold"/>
              </a:rPr>
              <a:t>Traitement</a:t>
            </a:r>
            <a:r>
              <a:rPr lang="en-US" sz="5400" b="1" dirty="0">
                <a:solidFill>
                  <a:srgbClr val="0F4662"/>
                </a:solidFill>
                <a:latin typeface="Quicksand Bold"/>
                <a:ea typeface="Quicksand Bold"/>
                <a:cs typeface="Quicksand Bold"/>
                <a:sym typeface="Quicksand Bold"/>
              </a:rPr>
              <a:t> des </a:t>
            </a:r>
            <a:r>
              <a:rPr lang="en-US" sz="5400" b="1" dirty="0" err="1">
                <a:solidFill>
                  <a:srgbClr val="0F4662"/>
                </a:solidFill>
                <a:latin typeface="Quicksand Bold"/>
                <a:ea typeface="Quicksand Bold"/>
                <a:cs typeface="Quicksand Bold"/>
                <a:sym typeface="Quicksand Bold"/>
              </a:rPr>
              <a:t>dataframes</a:t>
            </a:r>
            <a:endParaRPr lang="en-US" sz="5400" b="1" dirty="0">
              <a:solidFill>
                <a:srgbClr val="0F4662"/>
              </a:solidFill>
              <a:latin typeface="Quicksand Bold"/>
              <a:ea typeface="Quicksand Bold"/>
              <a:cs typeface="Quicksand Bold"/>
              <a:sym typeface="Quicksand Bold"/>
            </a:endParaRPr>
          </a:p>
        </p:txBody>
      </p:sp>
      <p:sp>
        <p:nvSpPr>
          <p:cNvPr id="9" name="TextBox 8">
            <a:extLst>
              <a:ext uri="{FF2B5EF4-FFF2-40B4-BE49-F238E27FC236}">
                <a16:creationId xmlns:a16="http://schemas.microsoft.com/office/drawing/2014/main" id="{60CD49EC-E6A4-4053-A5B4-CB9DBB8C3F88}"/>
              </a:ext>
            </a:extLst>
          </p:cNvPr>
          <p:cNvSpPr txBox="1"/>
          <p:nvPr/>
        </p:nvSpPr>
        <p:spPr>
          <a:xfrm>
            <a:off x="8771059" y="4901553"/>
            <a:ext cx="8754941" cy="1661993"/>
          </a:xfrm>
          <a:prstGeom prst="rect">
            <a:avLst/>
          </a:prstGeom>
          <a:noFill/>
        </p:spPr>
        <p:txBody>
          <a:bodyPr wrap="square" lIns="0" tIns="0" rIns="0" bIns="0" numCol="1" rtlCol="0">
            <a:spAutoFit/>
          </a:bodyPr>
          <a:lstStyle/>
          <a:p>
            <a:pPr algn="just"/>
            <a:r>
              <a:rPr lang="fr-FR" sz="3600" b="1" dirty="0">
                <a:latin typeface="Quicksand"/>
                <a:ea typeface="Quicksand"/>
                <a:cs typeface="Quicksand"/>
                <a:sym typeface="Quicksand"/>
              </a:rPr>
              <a:t>Les différents fichiers sont joints de données afin de créer un seul et unique dataset.</a:t>
            </a:r>
            <a:endParaRPr lang="de-DE" altLang="de-DE" sz="3600" b="1" dirty="0">
              <a:solidFill>
                <a:schemeClr val="accent5"/>
              </a:solidFill>
            </a:endParaRPr>
          </a:p>
        </p:txBody>
      </p:sp>
    </p:spTree>
    <p:custDataLst>
      <p:tags r:id="rId1"/>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eform: Shape 4">
            <a:extLst>
              <a:ext uri="{FF2B5EF4-FFF2-40B4-BE49-F238E27FC236}">
                <a16:creationId xmlns:a16="http://schemas.microsoft.com/office/drawing/2014/main" id="{829B984C-5D4E-4199-87F2-EF1519F4C266}"/>
              </a:ext>
            </a:extLst>
          </p:cNvPr>
          <p:cNvSpPr/>
          <p:nvPr/>
        </p:nvSpPr>
        <p:spPr>
          <a:xfrm>
            <a:off x="2576450" y="3592423"/>
            <a:ext cx="4734305" cy="3331493"/>
          </a:xfrm>
          <a:custGeom>
            <a:avLst/>
            <a:gdLst/>
            <a:ahLst/>
            <a:cxnLst/>
            <a:rect l="l" t="t" r="r" b="b"/>
            <a:pathLst>
              <a:path w="3156203" h="2220995">
                <a:moveTo>
                  <a:pt x="706208" y="345686"/>
                </a:moveTo>
                <a:cubicBezTo>
                  <a:pt x="655765" y="345686"/>
                  <a:pt x="610761" y="361759"/>
                  <a:pt x="571198" y="393904"/>
                </a:cubicBezTo>
                <a:cubicBezTo>
                  <a:pt x="531635" y="426049"/>
                  <a:pt x="500973" y="483664"/>
                  <a:pt x="479213" y="566747"/>
                </a:cubicBezTo>
                <a:cubicBezTo>
                  <a:pt x="450529"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1957430" y="38575"/>
                </a:moveTo>
                <a:lnTo>
                  <a:pt x="3059767" y="38575"/>
                </a:lnTo>
                <a:lnTo>
                  <a:pt x="3059767" y="428769"/>
                </a:lnTo>
                <a:lnTo>
                  <a:pt x="2273443" y="428769"/>
                </a:lnTo>
                <a:lnTo>
                  <a:pt x="2208163" y="798193"/>
                </a:lnTo>
                <a:cubicBezTo>
                  <a:pt x="2301137" y="751706"/>
                  <a:pt x="2396090" y="728463"/>
                  <a:pt x="2493020" y="728463"/>
                </a:cubicBezTo>
                <a:cubicBezTo>
                  <a:pt x="2677980" y="728463"/>
                  <a:pt x="2834750" y="795721"/>
                  <a:pt x="2963331" y="930237"/>
                </a:cubicBezTo>
                <a:cubicBezTo>
                  <a:pt x="3091912" y="1064752"/>
                  <a:pt x="3156203" y="1239326"/>
                  <a:pt x="3156203" y="1453958"/>
                </a:cubicBezTo>
                <a:cubicBezTo>
                  <a:pt x="3156203" y="1632983"/>
                  <a:pt x="3104276" y="1792720"/>
                  <a:pt x="3000422" y="1933170"/>
                </a:cubicBezTo>
                <a:cubicBezTo>
                  <a:pt x="2858983" y="2125054"/>
                  <a:pt x="2662649" y="2220995"/>
                  <a:pt x="2411421" y="2220995"/>
                </a:cubicBezTo>
                <a:cubicBezTo>
                  <a:pt x="2210636" y="2220995"/>
                  <a:pt x="2046942" y="2167090"/>
                  <a:pt x="1920339" y="2059279"/>
                </a:cubicBezTo>
                <a:cubicBezTo>
                  <a:pt x="1793736" y="1951469"/>
                  <a:pt x="1718071" y="1806567"/>
                  <a:pt x="1693344" y="1624575"/>
                </a:cubicBezTo>
                <a:lnTo>
                  <a:pt x="2108760" y="1581550"/>
                </a:lnTo>
                <a:cubicBezTo>
                  <a:pt x="2120629" y="1675514"/>
                  <a:pt x="2155742" y="1749942"/>
                  <a:pt x="2214098" y="1804836"/>
                </a:cubicBezTo>
                <a:cubicBezTo>
                  <a:pt x="2272454" y="1859731"/>
                  <a:pt x="2339712" y="1887178"/>
                  <a:pt x="2415872" y="1887178"/>
                </a:cubicBezTo>
                <a:cubicBezTo>
                  <a:pt x="2502911" y="1887178"/>
                  <a:pt x="2576598" y="1851818"/>
                  <a:pt x="2636932" y="1781098"/>
                </a:cubicBezTo>
                <a:cubicBezTo>
                  <a:pt x="2697267" y="1710379"/>
                  <a:pt x="2727434" y="1603805"/>
                  <a:pt x="2727434" y="1461376"/>
                </a:cubicBezTo>
                <a:cubicBezTo>
                  <a:pt x="2727434" y="1327849"/>
                  <a:pt x="2697514" y="1227704"/>
                  <a:pt x="2637674" y="1160941"/>
                </a:cubicBezTo>
                <a:cubicBezTo>
                  <a:pt x="2577835" y="1094178"/>
                  <a:pt x="2499944" y="1060796"/>
                  <a:pt x="2404002" y="1060796"/>
                </a:cubicBezTo>
                <a:cubicBezTo>
                  <a:pt x="2284323" y="1060796"/>
                  <a:pt x="2177007" y="1113712"/>
                  <a:pt x="2082055" y="1219544"/>
                </a:cubicBezTo>
                <a:lnTo>
                  <a:pt x="1743787" y="1170585"/>
                </a:lnTo>
                <a:close/>
                <a:moveTo>
                  <a:pt x="706208" y="0"/>
                </a:moveTo>
                <a:cubicBezTo>
                  <a:pt x="916884" y="0"/>
                  <a:pt x="1081567" y="75171"/>
                  <a:pt x="1200257" y="225512"/>
                </a:cubicBezTo>
                <a:cubicBezTo>
                  <a:pt x="1341697" y="403548"/>
                  <a:pt x="1412417" y="698790"/>
                  <a:pt x="1412417" y="1111239"/>
                </a:cubicBezTo>
                <a:cubicBezTo>
                  <a:pt x="1412417" y="1522700"/>
                  <a:pt x="1341202" y="1818436"/>
                  <a:pt x="1198774" y="1998450"/>
                </a:cubicBezTo>
                <a:cubicBezTo>
                  <a:pt x="1081072" y="2146813"/>
                  <a:pt x="916884" y="2220995"/>
                  <a:pt x="706208" y="2220995"/>
                </a:cubicBezTo>
                <a:cubicBezTo>
                  <a:pt x="494544" y="2220995"/>
                  <a:pt x="323926" y="2139642"/>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dirty="0"/>
          </a:p>
        </p:txBody>
      </p:sp>
      <p:sp>
        <p:nvSpPr>
          <p:cNvPr id="7" name="Rectangle 6">
            <a:extLst>
              <a:ext uri="{FF2B5EF4-FFF2-40B4-BE49-F238E27FC236}">
                <a16:creationId xmlns:a16="http://schemas.microsoft.com/office/drawing/2014/main" id="{CA8813BB-D448-4521-9F33-B74EFDC2BCD9}"/>
              </a:ext>
            </a:extLst>
          </p:cNvPr>
          <p:cNvSpPr/>
          <p:nvPr/>
        </p:nvSpPr>
        <p:spPr>
          <a:xfrm>
            <a:off x="8089841" y="3249727"/>
            <a:ext cx="8286252" cy="389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 name="Rectangle 1">
            <a:extLst>
              <a:ext uri="{FF2B5EF4-FFF2-40B4-BE49-F238E27FC236}">
                <a16:creationId xmlns:a16="http://schemas.microsoft.com/office/drawing/2014/main" id="{226F08B3-37B7-4D5C-80DD-85ECEA54CD23}"/>
              </a:ext>
            </a:extLst>
          </p:cNvPr>
          <p:cNvSpPr/>
          <p:nvPr/>
        </p:nvSpPr>
        <p:spPr>
          <a:xfrm>
            <a:off x="8251371" y="2444436"/>
            <a:ext cx="10036629" cy="53981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8" name="TextBox 7">
            <a:extLst>
              <a:ext uri="{FF2B5EF4-FFF2-40B4-BE49-F238E27FC236}">
                <a16:creationId xmlns:a16="http://schemas.microsoft.com/office/drawing/2014/main" id="{DF7833B0-BA71-4453-853F-974C3C7535A2}"/>
              </a:ext>
            </a:extLst>
          </p:cNvPr>
          <p:cNvSpPr txBox="1"/>
          <p:nvPr/>
        </p:nvSpPr>
        <p:spPr>
          <a:xfrm>
            <a:off x="8610600" y="4066346"/>
            <a:ext cx="8172110" cy="541302"/>
          </a:xfrm>
          <a:prstGeom prst="rect">
            <a:avLst/>
          </a:prstGeom>
          <a:noFill/>
        </p:spPr>
        <p:txBody>
          <a:bodyPr wrap="none" lIns="0" tIns="0" rIns="0" bIns="0" numCol="1" rtlCol="0">
            <a:spAutoFit/>
          </a:bodyPr>
          <a:lstStyle/>
          <a:p>
            <a:pPr lvl="0" algn="r">
              <a:lnSpc>
                <a:spcPts val="3919"/>
              </a:lnSpc>
              <a:spcBef>
                <a:spcPct val="0"/>
              </a:spcBef>
            </a:pPr>
            <a:r>
              <a:rPr lang="en-US" sz="5400" b="1" dirty="0" err="1">
                <a:solidFill>
                  <a:srgbClr val="0F4662"/>
                </a:solidFill>
                <a:latin typeface="Quicksand Bold"/>
                <a:ea typeface="Quicksand Bold"/>
                <a:cs typeface="Quicksand Bold"/>
                <a:sym typeface="Quicksand Bold"/>
              </a:rPr>
              <a:t>Traitement</a:t>
            </a:r>
            <a:r>
              <a:rPr lang="en-US" sz="5400" b="1" dirty="0">
                <a:solidFill>
                  <a:srgbClr val="0F4662"/>
                </a:solidFill>
                <a:latin typeface="Quicksand Bold"/>
                <a:ea typeface="Quicksand Bold"/>
                <a:cs typeface="Quicksand Bold"/>
                <a:sym typeface="Quicksand Bold"/>
              </a:rPr>
              <a:t> des données</a:t>
            </a:r>
          </a:p>
        </p:txBody>
      </p:sp>
      <p:sp>
        <p:nvSpPr>
          <p:cNvPr id="9" name="TextBox 8">
            <a:extLst>
              <a:ext uri="{FF2B5EF4-FFF2-40B4-BE49-F238E27FC236}">
                <a16:creationId xmlns:a16="http://schemas.microsoft.com/office/drawing/2014/main" id="{60CD49EC-E6A4-4053-A5B4-CB9DBB8C3F88}"/>
              </a:ext>
            </a:extLst>
          </p:cNvPr>
          <p:cNvSpPr txBox="1"/>
          <p:nvPr/>
        </p:nvSpPr>
        <p:spPr>
          <a:xfrm>
            <a:off x="8739528" y="5027849"/>
            <a:ext cx="8710272" cy="2215991"/>
          </a:xfrm>
          <a:prstGeom prst="rect">
            <a:avLst/>
          </a:prstGeom>
          <a:noFill/>
        </p:spPr>
        <p:txBody>
          <a:bodyPr wrap="square" lIns="0" tIns="0" rIns="0" bIns="0" numCol="1" rtlCol="0">
            <a:spAutoFit/>
          </a:bodyPr>
          <a:lstStyle/>
          <a:p>
            <a:pPr lvl="0" algn="just">
              <a:spcBef>
                <a:spcPct val="0"/>
              </a:spcBef>
            </a:pPr>
            <a:r>
              <a:rPr lang="fr-FR" sz="3600" b="1" dirty="0">
                <a:latin typeface="Quicksand" panose="020B0604020202020204" charset="0"/>
              </a:rPr>
              <a:t>Afin d'assurer la qualité et la fiabilité de notre analyse, nous avons traité ces valeurs manquantes par en éliminant les enregistrements incomplets.</a:t>
            </a:r>
            <a:endParaRPr lang="en-US" sz="3600" b="1" dirty="0">
              <a:solidFill>
                <a:srgbClr val="0F4662"/>
              </a:solidFill>
              <a:latin typeface="Quicksand" panose="020B0604020202020204" charset="0"/>
              <a:ea typeface="Quicksand"/>
              <a:cs typeface="Quicksand"/>
              <a:sym typeface="Quicksand"/>
            </a:endParaRPr>
          </a:p>
        </p:txBody>
      </p:sp>
    </p:spTree>
    <p:custDataLst>
      <p:tags r:id="rId1"/>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C934-E3E7-3F30-E399-FA8C8A38FC93}"/>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64170266-D65D-BCFA-251E-F7E89B501CB0}"/>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eform: Shape 4">
            <a:extLst>
              <a:ext uri="{FF2B5EF4-FFF2-40B4-BE49-F238E27FC236}">
                <a16:creationId xmlns:a16="http://schemas.microsoft.com/office/drawing/2014/main" id="{DC672C3A-B869-B386-676E-5B287F8E65E4}"/>
              </a:ext>
            </a:extLst>
          </p:cNvPr>
          <p:cNvSpPr/>
          <p:nvPr/>
        </p:nvSpPr>
        <p:spPr>
          <a:xfrm>
            <a:off x="304801" y="419101"/>
            <a:ext cx="2743200" cy="1752600"/>
          </a:xfrm>
          <a:custGeom>
            <a:avLst/>
            <a:gdLst/>
            <a:ahLst/>
            <a:cxnLst/>
            <a:rect l="l" t="t" r="r" b="b"/>
            <a:pathLst>
              <a:path w="3156203" h="2220995">
                <a:moveTo>
                  <a:pt x="706208" y="345686"/>
                </a:moveTo>
                <a:cubicBezTo>
                  <a:pt x="655765" y="345686"/>
                  <a:pt x="610761" y="361759"/>
                  <a:pt x="571198" y="393904"/>
                </a:cubicBezTo>
                <a:cubicBezTo>
                  <a:pt x="531635" y="426049"/>
                  <a:pt x="500973" y="483664"/>
                  <a:pt x="479213" y="566747"/>
                </a:cubicBezTo>
                <a:cubicBezTo>
                  <a:pt x="450529"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1957430" y="38575"/>
                </a:moveTo>
                <a:lnTo>
                  <a:pt x="3059767" y="38575"/>
                </a:lnTo>
                <a:lnTo>
                  <a:pt x="3059767" y="428769"/>
                </a:lnTo>
                <a:lnTo>
                  <a:pt x="2273443" y="428769"/>
                </a:lnTo>
                <a:lnTo>
                  <a:pt x="2208163" y="798193"/>
                </a:lnTo>
                <a:cubicBezTo>
                  <a:pt x="2301137" y="751706"/>
                  <a:pt x="2396090" y="728463"/>
                  <a:pt x="2493020" y="728463"/>
                </a:cubicBezTo>
                <a:cubicBezTo>
                  <a:pt x="2677980" y="728463"/>
                  <a:pt x="2834750" y="795721"/>
                  <a:pt x="2963331" y="930237"/>
                </a:cubicBezTo>
                <a:cubicBezTo>
                  <a:pt x="3091912" y="1064752"/>
                  <a:pt x="3156203" y="1239326"/>
                  <a:pt x="3156203" y="1453958"/>
                </a:cubicBezTo>
                <a:cubicBezTo>
                  <a:pt x="3156203" y="1632983"/>
                  <a:pt x="3104276" y="1792720"/>
                  <a:pt x="3000422" y="1933170"/>
                </a:cubicBezTo>
                <a:cubicBezTo>
                  <a:pt x="2858983" y="2125054"/>
                  <a:pt x="2662649" y="2220995"/>
                  <a:pt x="2411421" y="2220995"/>
                </a:cubicBezTo>
                <a:cubicBezTo>
                  <a:pt x="2210636" y="2220995"/>
                  <a:pt x="2046942" y="2167090"/>
                  <a:pt x="1920339" y="2059279"/>
                </a:cubicBezTo>
                <a:cubicBezTo>
                  <a:pt x="1793736" y="1951469"/>
                  <a:pt x="1718071" y="1806567"/>
                  <a:pt x="1693344" y="1624575"/>
                </a:cubicBezTo>
                <a:lnTo>
                  <a:pt x="2108760" y="1581550"/>
                </a:lnTo>
                <a:cubicBezTo>
                  <a:pt x="2120629" y="1675514"/>
                  <a:pt x="2155742" y="1749942"/>
                  <a:pt x="2214098" y="1804836"/>
                </a:cubicBezTo>
                <a:cubicBezTo>
                  <a:pt x="2272454" y="1859731"/>
                  <a:pt x="2339712" y="1887178"/>
                  <a:pt x="2415872" y="1887178"/>
                </a:cubicBezTo>
                <a:cubicBezTo>
                  <a:pt x="2502911" y="1887178"/>
                  <a:pt x="2576598" y="1851818"/>
                  <a:pt x="2636932" y="1781098"/>
                </a:cubicBezTo>
                <a:cubicBezTo>
                  <a:pt x="2697267" y="1710379"/>
                  <a:pt x="2727434" y="1603805"/>
                  <a:pt x="2727434" y="1461376"/>
                </a:cubicBezTo>
                <a:cubicBezTo>
                  <a:pt x="2727434" y="1327849"/>
                  <a:pt x="2697514" y="1227704"/>
                  <a:pt x="2637674" y="1160941"/>
                </a:cubicBezTo>
                <a:cubicBezTo>
                  <a:pt x="2577835" y="1094178"/>
                  <a:pt x="2499944" y="1060796"/>
                  <a:pt x="2404002" y="1060796"/>
                </a:cubicBezTo>
                <a:cubicBezTo>
                  <a:pt x="2284323" y="1060796"/>
                  <a:pt x="2177007" y="1113712"/>
                  <a:pt x="2082055" y="1219544"/>
                </a:cubicBezTo>
                <a:lnTo>
                  <a:pt x="1743787" y="1170585"/>
                </a:lnTo>
                <a:close/>
                <a:moveTo>
                  <a:pt x="706208" y="0"/>
                </a:moveTo>
                <a:cubicBezTo>
                  <a:pt x="916884" y="0"/>
                  <a:pt x="1081567" y="75171"/>
                  <a:pt x="1200257" y="225512"/>
                </a:cubicBezTo>
                <a:cubicBezTo>
                  <a:pt x="1341697" y="403548"/>
                  <a:pt x="1412417" y="698790"/>
                  <a:pt x="1412417" y="1111239"/>
                </a:cubicBezTo>
                <a:cubicBezTo>
                  <a:pt x="1412417" y="1522700"/>
                  <a:pt x="1341202" y="1818436"/>
                  <a:pt x="1198774" y="1998450"/>
                </a:cubicBezTo>
                <a:cubicBezTo>
                  <a:pt x="1081072" y="2146813"/>
                  <a:pt x="916884" y="2220995"/>
                  <a:pt x="706208" y="2220995"/>
                </a:cubicBezTo>
                <a:cubicBezTo>
                  <a:pt x="494544" y="2220995"/>
                  <a:pt x="323926" y="2139642"/>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dirty="0"/>
          </a:p>
        </p:txBody>
      </p:sp>
      <p:sp>
        <p:nvSpPr>
          <p:cNvPr id="7" name="Rectangle 6">
            <a:extLst>
              <a:ext uri="{FF2B5EF4-FFF2-40B4-BE49-F238E27FC236}">
                <a16:creationId xmlns:a16="http://schemas.microsoft.com/office/drawing/2014/main" id="{F5837B02-A64B-4D49-381A-3D9C5E100A55}"/>
              </a:ext>
            </a:extLst>
          </p:cNvPr>
          <p:cNvSpPr/>
          <p:nvPr/>
        </p:nvSpPr>
        <p:spPr>
          <a:xfrm>
            <a:off x="3048001" y="68297"/>
            <a:ext cx="8286252" cy="389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 name="Rectangle 1">
            <a:extLst>
              <a:ext uri="{FF2B5EF4-FFF2-40B4-BE49-F238E27FC236}">
                <a16:creationId xmlns:a16="http://schemas.microsoft.com/office/drawing/2014/main" id="{DAD37748-9805-8E9D-CFD5-5D2C9AAC8FE2}"/>
              </a:ext>
            </a:extLst>
          </p:cNvPr>
          <p:cNvSpPr/>
          <p:nvPr/>
        </p:nvSpPr>
        <p:spPr>
          <a:xfrm>
            <a:off x="3352800" y="0"/>
            <a:ext cx="14935200" cy="10287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8" name="TextBox 7">
            <a:extLst>
              <a:ext uri="{FF2B5EF4-FFF2-40B4-BE49-F238E27FC236}">
                <a16:creationId xmlns:a16="http://schemas.microsoft.com/office/drawing/2014/main" id="{77CAF471-D84B-4F0D-1740-0EF07A8FB064}"/>
              </a:ext>
            </a:extLst>
          </p:cNvPr>
          <p:cNvSpPr txBox="1"/>
          <p:nvPr/>
        </p:nvSpPr>
        <p:spPr>
          <a:xfrm>
            <a:off x="3810000" y="1024750"/>
            <a:ext cx="8172110" cy="541302"/>
          </a:xfrm>
          <a:prstGeom prst="rect">
            <a:avLst/>
          </a:prstGeom>
          <a:noFill/>
        </p:spPr>
        <p:txBody>
          <a:bodyPr wrap="none" lIns="0" tIns="0" rIns="0" bIns="0" numCol="1" rtlCol="0">
            <a:spAutoFit/>
          </a:bodyPr>
          <a:lstStyle/>
          <a:p>
            <a:pPr lvl="0" algn="r">
              <a:lnSpc>
                <a:spcPts val="3919"/>
              </a:lnSpc>
              <a:spcBef>
                <a:spcPct val="0"/>
              </a:spcBef>
            </a:pPr>
            <a:r>
              <a:rPr lang="en-US" sz="5400" b="1" dirty="0" err="1">
                <a:solidFill>
                  <a:srgbClr val="0F4662"/>
                </a:solidFill>
                <a:latin typeface="Quicksand Bold"/>
                <a:ea typeface="Quicksand Bold"/>
                <a:cs typeface="Quicksand Bold"/>
                <a:sym typeface="Quicksand Bold"/>
              </a:rPr>
              <a:t>Traitement</a:t>
            </a:r>
            <a:r>
              <a:rPr lang="en-US" sz="5400" b="1" dirty="0">
                <a:solidFill>
                  <a:srgbClr val="0F4662"/>
                </a:solidFill>
                <a:latin typeface="Quicksand Bold"/>
                <a:ea typeface="Quicksand Bold"/>
                <a:cs typeface="Quicksand Bold"/>
                <a:sym typeface="Quicksand Bold"/>
              </a:rPr>
              <a:t> des données</a:t>
            </a:r>
          </a:p>
        </p:txBody>
      </p:sp>
      <p:grpSp>
        <p:nvGrpSpPr>
          <p:cNvPr id="6" name="Groupe 5">
            <a:extLst>
              <a:ext uri="{FF2B5EF4-FFF2-40B4-BE49-F238E27FC236}">
                <a16:creationId xmlns:a16="http://schemas.microsoft.com/office/drawing/2014/main" id="{541D530A-224C-31EE-2C25-E32787240AC6}"/>
              </a:ext>
            </a:extLst>
          </p:cNvPr>
          <p:cNvGrpSpPr/>
          <p:nvPr/>
        </p:nvGrpSpPr>
        <p:grpSpPr>
          <a:xfrm>
            <a:off x="4953000" y="2344580"/>
            <a:ext cx="12182533" cy="7176213"/>
            <a:chOff x="4953000" y="2344580"/>
            <a:chExt cx="12182533" cy="7176213"/>
          </a:xfrm>
        </p:grpSpPr>
        <p:sp>
          <p:nvSpPr>
            <p:cNvPr id="9" name="TextBox 8">
              <a:extLst>
                <a:ext uri="{FF2B5EF4-FFF2-40B4-BE49-F238E27FC236}">
                  <a16:creationId xmlns:a16="http://schemas.microsoft.com/office/drawing/2014/main" id="{BB01AA73-51F1-BED3-AB66-F3250DEE6DE7}"/>
                </a:ext>
              </a:extLst>
            </p:cNvPr>
            <p:cNvSpPr txBox="1"/>
            <p:nvPr/>
          </p:nvSpPr>
          <p:spPr>
            <a:xfrm>
              <a:off x="7167724" y="2344580"/>
              <a:ext cx="6909729" cy="492443"/>
            </a:xfrm>
            <a:prstGeom prst="rect">
              <a:avLst/>
            </a:prstGeom>
            <a:noFill/>
          </p:spPr>
          <p:txBody>
            <a:bodyPr wrap="square" lIns="0" tIns="0" rIns="0" bIns="0" numCol="1" rtlCol="0">
              <a:spAutoFit/>
            </a:bodyPr>
            <a:lstStyle/>
            <a:p>
              <a:pPr lvl="0" algn="just">
                <a:spcBef>
                  <a:spcPct val="0"/>
                </a:spcBef>
              </a:pPr>
              <a:r>
                <a:rPr lang="fr-FR" sz="3200" b="1" i="1" dirty="0">
                  <a:latin typeface="Cormorant Garamond Bold Italics" panose="020B0604020202020204" charset="0"/>
                </a:rPr>
                <a:t>Evolution des ventes journalières de </a:t>
              </a:r>
              <a:r>
                <a:rPr lang="fr-FR" sz="3200" b="1" i="1" dirty="0" err="1">
                  <a:latin typeface="Cormorant Garamond Bold Italics" panose="020B0604020202020204" charset="0"/>
                </a:rPr>
                <a:t>Favorita</a:t>
              </a:r>
              <a:endParaRPr lang="en-US" sz="3200" b="1" i="1" dirty="0">
                <a:solidFill>
                  <a:srgbClr val="0F4662"/>
                </a:solidFill>
                <a:latin typeface="Cormorant Garamond Bold Italics" panose="020B0604020202020204" charset="0"/>
                <a:ea typeface="Quicksand"/>
                <a:cs typeface="Quicksand"/>
                <a:sym typeface="Quicksand"/>
              </a:endParaRPr>
            </a:p>
          </p:txBody>
        </p:sp>
        <p:pic>
          <p:nvPicPr>
            <p:cNvPr id="4" name="Image 3">
              <a:extLst>
                <a:ext uri="{FF2B5EF4-FFF2-40B4-BE49-F238E27FC236}">
                  <a16:creationId xmlns:a16="http://schemas.microsoft.com/office/drawing/2014/main" id="{B1BE4AD9-E32F-53F1-FBA0-AECAB3ED2C4A}"/>
                </a:ext>
              </a:extLst>
            </p:cNvPr>
            <p:cNvPicPr>
              <a:picLocks noChangeAspect="1"/>
            </p:cNvPicPr>
            <p:nvPr/>
          </p:nvPicPr>
          <p:blipFill>
            <a:blip r:embed="rId7"/>
            <a:stretch>
              <a:fillRect/>
            </a:stretch>
          </p:blipFill>
          <p:spPr>
            <a:xfrm>
              <a:off x="4953000" y="2837023"/>
              <a:ext cx="12182533" cy="6314438"/>
            </a:xfrm>
            <a:prstGeom prst="rect">
              <a:avLst/>
            </a:prstGeom>
          </p:spPr>
        </p:pic>
        <p:sp>
          <p:nvSpPr>
            <p:cNvPr id="3" name="TextBox 8">
              <a:extLst>
                <a:ext uri="{FF2B5EF4-FFF2-40B4-BE49-F238E27FC236}">
                  <a16:creationId xmlns:a16="http://schemas.microsoft.com/office/drawing/2014/main" id="{EB850B78-B15E-B42D-7B97-5177608606EF}"/>
                </a:ext>
              </a:extLst>
            </p:cNvPr>
            <p:cNvSpPr txBox="1"/>
            <p:nvPr/>
          </p:nvSpPr>
          <p:spPr>
            <a:xfrm>
              <a:off x="7589401" y="9151461"/>
              <a:ext cx="6909729" cy="369332"/>
            </a:xfrm>
            <a:prstGeom prst="rect">
              <a:avLst/>
            </a:prstGeom>
            <a:noFill/>
          </p:spPr>
          <p:txBody>
            <a:bodyPr wrap="square" lIns="0" tIns="0" rIns="0" bIns="0" numCol="1" rtlCol="0">
              <a:spAutoFit/>
            </a:bodyPr>
            <a:lstStyle/>
            <a:p>
              <a:pPr lvl="0" algn="ctr">
                <a:spcBef>
                  <a:spcPct val="0"/>
                </a:spcBef>
              </a:pPr>
              <a:r>
                <a:rPr lang="fr-FR" sz="2400" b="1" i="1" dirty="0">
                  <a:latin typeface="Cormorant Garamond Bold Italics" panose="020B0604020202020204" charset="0"/>
                </a:rPr>
                <a:t>Source : Calcul des auteurs</a:t>
              </a:r>
              <a:endParaRPr lang="en-US" sz="2400" b="1" i="1" dirty="0">
                <a:solidFill>
                  <a:srgbClr val="0F4662"/>
                </a:solidFill>
                <a:latin typeface="Cormorant Garamond Bold Italics" panose="020B0604020202020204" charset="0"/>
                <a:ea typeface="Quicksand"/>
                <a:cs typeface="Quicksand"/>
                <a:sym typeface="Quicksand"/>
              </a:endParaRPr>
            </a:p>
          </p:txBody>
        </p:sp>
      </p:grpSp>
    </p:spTree>
    <p:custDataLst>
      <p:tags r:id="rId1"/>
    </p:custDataLst>
    <p:extLst>
      <p:ext uri="{BB962C8B-B14F-4D97-AF65-F5344CB8AC3E}">
        <p14:creationId xmlns:p14="http://schemas.microsoft.com/office/powerpoint/2010/main" val="3157054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childTnLst>
                          </p:cTn>
                        </p:par>
                        <p:par>
                          <p:cTn id="16" fill="hold">
                            <p:stCondLst>
                              <p:cond delay="27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Freeform: Shape 12">
            <a:extLst>
              <a:ext uri="{FF2B5EF4-FFF2-40B4-BE49-F238E27FC236}">
                <a16:creationId xmlns:a16="http://schemas.microsoft.com/office/drawing/2014/main" id="{F1881550-F15A-499A-A3DE-4F8E4F849966}"/>
              </a:ext>
            </a:extLst>
          </p:cNvPr>
          <p:cNvSpPr/>
          <p:nvPr/>
        </p:nvSpPr>
        <p:spPr>
          <a:xfrm>
            <a:off x="2668685" y="3679274"/>
            <a:ext cx="4500633" cy="3275856"/>
          </a:xfrm>
          <a:custGeom>
            <a:avLst/>
            <a:gdLst/>
            <a:ahLst/>
            <a:cxnLst/>
            <a:rect l="l" t="t" r="r" b="b"/>
            <a:pathLst>
              <a:path w="3000422" h="2183904">
                <a:moveTo>
                  <a:pt x="1574653" y="38575"/>
                </a:moveTo>
                <a:lnTo>
                  <a:pt x="3000422" y="38575"/>
                </a:lnTo>
                <a:lnTo>
                  <a:pt x="3000422" y="341235"/>
                </a:lnTo>
                <a:cubicBezTo>
                  <a:pt x="2882721" y="456958"/>
                  <a:pt x="2763041" y="623125"/>
                  <a:pt x="2641383" y="839735"/>
                </a:cubicBezTo>
                <a:cubicBezTo>
                  <a:pt x="2519726" y="1056345"/>
                  <a:pt x="2426999" y="1286555"/>
                  <a:pt x="2363203" y="1530365"/>
                </a:cubicBezTo>
                <a:cubicBezTo>
                  <a:pt x="2299406" y="1774175"/>
                  <a:pt x="2268003" y="1992021"/>
                  <a:pt x="2268992" y="2183904"/>
                </a:cubicBezTo>
                <a:lnTo>
                  <a:pt x="1866928" y="2183904"/>
                </a:lnTo>
                <a:cubicBezTo>
                  <a:pt x="1873852" y="1883222"/>
                  <a:pt x="1935917" y="1576605"/>
                  <a:pt x="2053124" y="1264053"/>
                </a:cubicBezTo>
                <a:cubicBezTo>
                  <a:pt x="2170331" y="951502"/>
                  <a:pt x="2326854" y="672085"/>
                  <a:pt x="2522693" y="425802"/>
                </a:cubicBezTo>
                <a:lnTo>
                  <a:pt x="1574653" y="425802"/>
                </a:lnTo>
                <a:close/>
                <a:moveTo>
                  <a:pt x="617191" y="0"/>
                </a:moveTo>
                <a:lnTo>
                  <a:pt x="955458" y="0"/>
                </a:lnTo>
                <a:lnTo>
                  <a:pt x="955458" y="2183904"/>
                </a:lnTo>
                <a:lnTo>
                  <a:pt x="538558" y="2183904"/>
                </a:lnTo>
                <a:lnTo>
                  <a:pt x="538558" y="612740"/>
                </a:lnTo>
                <a:cubicBezTo>
                  <a:pt x="386239" y="755168"/>
                  <a:pt x="206720" y="860506"/>
                  <a:pt x="0" y="928753"/>
                </a:cubicBezTo>
                <a:lnTo>
                  <a:pt x="0" y="550427"/>
                </a:lnTo>
                <a:cubicBezTo>
                  <a:pt x="108800" y="514820"/>
                  <a:pt x="226996" y="447315"/>
                  <a:pt x="354588" y="347912"/>
                </a:cubicBezTo>
                <a:cubicBezTo>
                  <a:pt x="482180" y="248508"/>
                  <a:pt x="569714" y="132538"/>
                  <a:pt x="617191" y="0"/>
                </a:cubicBezTo>
                <a:close/>
              </a:path>
            </a:pathLst>
          </a:custGeom>
          <a:blipFill>
            <a:blip r:embed="rId6"/>
            <a:stretch>
              <a:fillRect l="2" t="1" r="-3591" b="-3589"/>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8089841" y="3249727"/>
            <a:ext cx="8286252" cy="3897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 name="Rectangle 1">
            <a:extLst>
              <a:ext uri="{FF2B5EF4-FFF2-40B4-BE49-F238E27FC236}">
                <a16:creationId xmlns:a16="http://schemas.microsoft.com/office/drawing/2014/main" id="{226F08B3-37B7-4D5C-80DD-85ECEA54CD23}"/>
              </a:ext>
            </a:extLst>
          </p:cNvPr>
          <p:cNvSpPr/>
          <p:nvPr/>
        </p:nvSpPr>
        <p:spPr>
          <a:xfrm>
            <a:off x="8251371" y="2349375"/>
            <a:ext cx="10036629" cy="55882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8" name="TextBox 7">
            <a:extLst>
              <a:ext uri="{FF2B5EF4-FFF2-40B4-BE49-F238E27FC236}">
                <a16:creationId xmlns:a16="http://schemas.microsoft.com/office/drawing/2014/main" id="{DF7833B0-BA71-4453-853F-974C3C7535A2}"/>
              </a:ext>
            </a:extLst>
          </p:cNvPr>
          <p:cNvSpPr txBox="1"/>
          <p:nvPr/>
        </p:nvSpPr>
        <p:spPr>
          <a:xfrm>
            <a:off x="8771058" y="3487289"/>
            <a:ext cx="5373266" cy="830997"/>
          </a:xfrm>
          <a:prstGeom prst="rect">
            <a:avLst/>
          </a:prstGeom>
          <a:noFill/>
        </p:spPr>
        <p:txBody>
          <a:bodyPr wrap="none" lIns="0" tIns="0" rIns="0" bIns="0" numCol="1" rtlCol="0">
            <a:spAutoFit/>
          </a:bodyPr>
          <a:lstStyle/>
          <a:p>
            <a:r>
              <a:rPr lang="en-US" sz="5400" b="1" dirty="0" err="1">
                <a:solidFill>
                  <a:srgbClr val="0F4662"/>
                </a:solidFill>
                <a:latin typeface="Quicksand Bold"/>
                <a:ea typeface="Quicksand Bold"/>
                <a:cs typeface="Quicksand Bold"/>
                <a:sym typeface="Quicksand Bold"/>
              </a:rPr>
              <a:t>Echantillonnage</a:t>
            </a:r>
            <a:endParaRPr lang="de-DE" altLang="de-DE" sz="5400" dirty="0">
              <a:latin typeface="+mj-lt"/>
            </a:endParaRPr>
          </a:p>
        </p:txBody>
      </p:sp>
      <p:sp>
        <p:nvSpPr>
          <p:cNvPr id="9" name="TextBox 8">
            <a:extLst>
              <a:ext uri="{FF2B5EF4-FFF2-40B4-BE49-F238E27FC236}">
                <a16:creationId xmlns:a16="http://schemas.microsoft.com/office/drawing/2014/main" id="{60CD49EC-E6A4-4053-A5B4-CB9DBB8C3F88}"/>
              </a:ext>
            </a:extLst>
          </p:cNvPr>
          <p:cNvSpPr txBox="1"/>
          <p:nvPr/>
        </p:nvSpPr>
        <p:spPr>
          <a:xfrm>
            <a:off x="8771059" y="4848925"/>
            <a:ext cx="8525557" cy="2616101"/>
          </a:xfrm>
          <a:prstGeom prst="rect">
            <a:avLst/>
          </a:prstGeom>
          <a:noFill/>
        </p:spPr>
        <p:txBody>
          <a:bodyPr wrap="square" lIns="0" tIns="0" rIns="0" bIns="0" numCol="1" rtlCol="0">
            <a:spAutoFit/>
          </a:bodyPr>
          <a:lstStyle/>
          <a:p>
            <a:pPr lvl="0" algn="just">
              <a:lnSpc>
                <a:spcPts val="3359"/>
              </a:lnSpc>
              <a:spcBef>
                <a:spcPct val="0"/>
              </a:spcBef>
            </a:pPr>
            <a:r>
              <a:rPr lang="fr-FR" sz="3200" b="1" dirty="0">
                <a:latin typeface="Quicksand"/>
                <a:ea typeface="Quicksand"/>
                <a:cs typeface="Quicksand"/>
                <a:sym typeface="Quicksand"/>
              </a:rPr>
              <a:t>Un échantillon a été tiré afin de rendre le dataset plus représentatif et gérable</a:t>
            </a:r>
            <a:r>
              <a:rPr lang="en-US" sz="3200" b="1" dirty="0">
                <a:latin typeface="Quicksand"/>
                <a:ea typeface="Quicksand"/>
                <a:cs typeface="Quicksand"/>
                <a:sym typeface="Quicksand"/>
              </a:rPr>
              <a:t>.</a:t>
            </a:r>
            <a:r>
              <a:rPr lang="fr-FR" sz="3200" b="1" dirty="0">
                <a:latin typeface="Quicksand"/>
                <a:ea typeface="Quicksand"/>
                <a:cs typeface="Quicksand"/>
                <a:sym typeface="Quicksand"/>
              </a:rPr>
              <a:t> L’échantillonnage nous a permis de réduire la taille du dataset pour faciliter son traitement, tout en assurant que les résultats obtenus demeurent valides et fiables. </a:t>
            </a:r>
            <a:endParaRPr lang="en-US" sz="3200" b="1" dirty="0">
              <a:latin typeface="Quicksand"/>
              <a:ea typeface="Quicksand"/>
              <a:cs typeface="Quicksand"/>
              <a:sym typeface="Quicksand"/>
            </a:endParaRPr>
          </a:p>
        </p:txBody>
      </p:sp>
    </p:spTree>
    <p:custDataLst>
      <p:tags r:id="rId1"/>
    </p:custDataLst>
    <p:extLst>
      <p:ext uri="{BB962C8B-B14F-4D97-AF65-F5344CB8AC3E}">
        <p14:creationId xmlns:p14="http://schemas.microsoft.com/office/powerpoint/2010/main" val="6763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50" fill="hold"/>
                                        <p:tgtEl>
                                          <p:spTgt spid="13"/>
                                        </p:tgtEl>
                                        <p:attrNameLst>
                                          <p:attrName>ppt_x</p:attrName>
                                        </p:attrNameLst>
                                      </p:cBhvr>
                                      <p:tavLst>
                                        <p:tav tm="0">
                                          <p:val>
                                            <p:strVal val="1+#ppt_w/2"/>
                                          </p:val>
                                        </p:tav>
                                        <p:tav tm="100000">
                                          <p:val>
                                            <p:strVal val="#ppt_x"/>
                                          </p:val>
                                        </p:tav>
                                      </p:tavLst>
                                    </p:anim>
                                    <p:anim calcmode="lin" valueType="num">
                                      <p:cBhvr additive="base">
                                        <p:cTn id="12" dur="125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038622" y="4099272"/>
            <a:ext cx="4210757" cy="3273864"/>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AutoShape 3"/>
          <p:cNvSpPr/>
          <p:nvPr/>
        </p:nvSpPr>
        <p:spPr>
          <a:xfrm>
            <a:off x="10979913" y="930364"/>
            <a:ext cx="4344915" cy="0"/>
          </a:xfrm>
          <a:prstGeom prst="line">
            <a:avLst/>
          </a:prstGeom>
          <a:ln w="57150" cap="flat">
            <a:solidFill>
              <a:srgbClr val="7994A0"/>
            </a:solidFill>
            <a:prstDash val="solid"/>
            <a:headEnd type="none" w="sm" len="sm"/>
            <a:tailEnd type="none" w="sm" len="sm"/>
          </a:ln>
        </p:spPr>
        <p:txBody>
          <a:bodyPr/>
          <a:lstStyle/>
          <a:p>
            <a:endParaRPr lang="fr-FR"/>
          </a:p>
        </p:txBody>
      </p:sp>
      <p:sp>
        <p:nvSpPr>
          <p:cNvPr id="4" name="AutoShape 4"/>
          <p:cNvSpPr/>
          <p:nvPr/>
        </p:nvSpPr>
        <p:spPr>
          <a:xfrm>
            <a:off x="13152371" y="9529723"/>
            <a:ext cx="4346753" cy="0"/>
          </a:xfrm>
          <a:prstGeom prst="line">
            <a:avLst/>
          </a:prstGeom>
          <a:ln w="57150" cap="flat">
            <a:solidFill>
              <a:srgbClr val="7994A0"/>
            </a:solidFill>
            <a:prstDash val="solid"/>
            <a:headEnd type="none" w="sm" len="sm"/>
            <a:tailEnd type="none" w="sm" len="sm"/>
          </a:ln>
        </p:spPr>
        <p:txBody>
          <a:bodyPr/>
          <a:lstStyle/>
          <a:p>
            <a:endParaRPr lang="fr-FR"/>
          </a:p>
        </p:txBody>
      </p:sp>
      <p:sp>
        <p:nvSpPr>
          <p:cNvPr id="5" name="AutoShape 5"/>
          <p:cNvSpPr/>
          <p:nvPr/>
        </p:nvSpPr>
        <p:spPr>
          <a:xfrm flipV="1">
            <a:off x="3344026" y="9485745"/>
            <a:ext cx="4716390" cy="0"/>
          </a:xfrm>
          <a:prstGeom prst="line">
            <a:avLst/>
          </a:prstGeom>
          <a:ln w="57150" cap="flat">
            <a:solidFill>
              <a:srgbClr val="7994A0"/>
            </a:solidFill>
            <a:prstDash val="solid"/>
            <a:headEnd type="none" w="sm" len="sm"/>
            <a:tailEnd type="none" w="sm" len="sm"/>
          </a:ln>
        </p:spPr>
        <p:txBody>
          <a:bodyPr/>
          <a:lstStyle/>
          <a:p>
            <a:endParaRPr lang="fr-FR"/>
          </a:p>
        </p:txBody>
      </p:sp>
      <p:sp>
        <p:nvSpPr>
          <p:cNvPr id="6" name="TextBox 6"/>
          <p:cNvSpPr txBox="1"/>
          <p:nvPr/>
        </p:nvSpPr>
        <p:spPr>
          <a:xfrm>
            <a:off x="1024384" y="599709"/>
            <a:ext cx="14072064" cy="1099019"/>
          </a:xfrm>
          <a:prstGeom prst="rect">
            <a:avLst/>
          </a:prstGeom>
        </p:spPr>
        <p:txBody>
          <a:bodyPr lIns="0" tIns="0" rIns="0" bIns="0" rtlCol="0" anchor="t">
            <a:spAutoFit/>
          </a:bodyPr>
          <a:lstStyle/>
          <a:p>
            <a:pPr marL="0" lvl="0" indent="0" algn="l">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Analyse</a:t>
            </a:r>
            <a:r>
              <a:rPr lang="en-US" sz="6399" b="1" i="1" dirty="0">
                <a:solidFill>
                  <a:srgbClr val="0F4662"/>
                </a:solidFill>
                <a:latin typeface="Cormorant Garamond Bold Italics"/>
                <a:ea typeface="Cormorant Garamond Bold Italics"/>
                <a:cs typeface="Cormorant Garamond Bold Italics"/>
                <a:sym typeface="Cormorant Garamond Bold Italics"/>
              </a:rPr>
              <a:t> </a:t>
            </a:r>
            <a:r>
              <a:rPr lang="en-US" sz="6399" b="1" i="1" dirty="0" err="1">
                <a:solidFill>
                  <a:srgbClr val="0F4662"/>
                </a:solidFill>
                <a:latin typeface="Cormorant Garamond Bold Italics"/>
                <a:ea typeface="Cormorant Garamond Bold Italics"/>
                <a:cs typeface="Cormorant Garamond Bold Italics"/>
                <a:sym typeface="Cormorant Garamond Bold Italics"/>
              </a:rPr>
              <a:t>exploratoire</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TextBox 8"/>
          <p:cNvSpPr txBox="1"/>
          <p:nvPr/>
        </p:nvSpPr>
        <p:spPr>
          <a:xfrm>
            <a:off x="-6019800" y="2781300"/>
            <a:ext cx="5348229" cy="473591"/>
          </a:xfrm>
          <a:prstGeom prst="rect">
            <a:avLst/>
          </a:prstGeom>
        </p:spPr>
        <p:txBody>
          <a:bodyPr lIns="0" tIns="0" rIns="0" bIns="0" rtlCol="0" anchor="t">
            <a:spAutoFit/>
          </a:bodyPr>
          <a:lstStyle/>
          <a:p>
            <a:pPr marL="0" lvl="0" indent="0" algn="r">
              <a:lnSpc>
                <a:spcPts val="3919"/>
              </a:lnSpc>
              <a:spcBef>
                <a:spcPct val="0"/>
              </a:spcBef>
            </a:pPr>
            <a:r>
              <a:rPr lang="en-US" sz="3200" b="1" dirty="0">
                <a:solidFill>
                  <a:srgbClr val="0F4662"/>
                </a:solidFill>
                <a:latin typeface="Quicksand Bold"/>
                <a:ea typeface="Quicksand Bold"/>
                <a:cs typeface="Quicksand Bold"/>
                <a:sym typeface="Quicksand Bold"/>
              </a:rPr>
              <a:t>Fusion des </a:t>
            </a:r>
            <a:r>
              <a:rPr lang="en-US" sz="3200" b="1" dirty="0" err="1">
                <a:solidFill>
                  <a:srgbClr val="0F4662"/>
                </a:solidFill>
                <a:latin typeface="Quicksand Bold"/>
                <a:ea typeface="Quicksand Bold"/>
                <a:cs typeface="Quicksand Bold"/>
                <a:sym typeface="Quicksand Bold"/>
              </a:rPr>
              <a:t>dataframes</a:t>
            </a:r>
            <a:endParaRPr lang="en-US" sz="3200" b="1" dirty="0">
              <a:solidFill>
                <a:srgbClr val="0F4662"/>
              </a:solidFill>
              <a:latin typeface="Quicksand Bold"/>
              <a:ea typeface="Quicksand Bold"/>
              <a:cs typeface="Quicksand Bold"/>
              <a:sym typeface="Quicksand Bold"/>
            </a:endParaRPr>
          </a:p>
        </p:txBody>
      </p:sp>
      <p:sp>
        <p:nvSpPr>
          <p:cNvPr id="10" name="TextBox 10"/>
          <p:cNvSpPr txBox="1"/>
          <p:nvPr/>
        </p:nvSpPr>
        <p:spPr>
          <a:xfrm>
            <a:off x="19286560" y="3254891"/>
            <a:ext cx="5348229" cy="973728"/>
          </a:xfrm>
          <a:prstGeom prst="rect">
            <a:avLst/>
          </a:prstGeom>
        </p:spPr>
        <p:txBody>
          <a:bodyPr lIns="0" tIns="0" rIns="0" bIns="0" rtlCol="0" anchor="t">
            <a:spAutoFit/>
          </a:bodyPr>
          <a:lstStyle/>
          <a:p>
            <a:pPr marL="0" lvl="0" indent="0" algn="l">
              <a:lnSpc>
                <a:spcPts val="3919"/>
              </a:lnSpc>
              <a:spcBef>
                <a:spcPct val="0"/>
              </a:spcBef>
            </a:pPr>
            <a:r>
              <a:rPr lang="en-US" sz="3200" b="1" dirty="0" err="1">
                <a:solidFill>
                  <a:srgbClr val="0F4662"/>
                </a:solidFill>
                <a:latin typeface="Quicksand Bold"/>
                <a:ea typeface="Quicksand Bold"/>
                <a:cs typeface="Quicksand Bold"/>
                <a:sym typeface="Quicksand Bold"/>
              </a:rPr>
              <a:t>Echantillonnage</a:t>
            </a:r>
            <a:r>
              <a:rPr lang="en-US" sz="3200" b="1" dirty="0">
                <a:solidFill>
                  <a:srgbClr val="0F4662"/>
                </a:solidFill>
                <a:latin typeface="Quicksand Bold"/>
                <a:ea typeface="Quicksand Bold"/>
                <a:cs typeface="Quicksand Bold"/>
                <a:sym typeface="Quicksand Bold"/>
              </a:rPr>
              <a:t> (16% des données conserves)</a:t>
            </a:r>
          </a:p>
        </p:txBody>
      </p:sp>
      <p:sp>
        <p:nvSpPr>
          <p:cNvPr id="12" name="TextBox 12"/>
          <p:cNvSpPr txBox="1"/>
          <p:nvPr/>
        </p:nvSpPr>
        <p:spPr>
          <a:xfrm>
            <a:off x="-6324600" y="7333122"/>
            <a:ext cx="5352545" cy="973728"/>
          </a:xfrm>
          <a:prstGeom prst="rect">
            <a:avLst/>
          </a:prstGeom>
        </p:spPr>
        <p:txBody>
          <a:bodyPr lIns="0" tIns="0" rIns="0" bIns="0" rtlCol="0" anchor="t">
            <a:spAutoFit/>
          </a:bodyPr>
          <a:lstStyle/>
          <a:p>
            <a:pPr marL="0" lvl="0" indent="0" algn="r">
              <a:lnSpc>
                <a:spcPts val="3919"/>
              </a:lnSpc>
              <a:spcBef>
                <a:spcPct val="0"/>
              </a:spcBef>
            </a:pPr>
            <a:r>
              <a:rPr lang="en-US" sz="3200" b="1" dirty="0">
                <a:solidFill>
                  <a:srgbClr val="0F4662"/>
                </a:solidFill>
                <a:latin typeface="Quicksand Bold"/>
                <a:ea typeface="Quicksand Bold"/>
                <a:cs typeface="Quicksand Bold"/>
                <a:sym typeface="Quicksand Bold"/>
              </a:rPr>
              <a:t>Suppression des données </a:t>
            </a:r>
            <a:r>
              <a:rPr lang="en-US" sz="3200" b="1" dirty="0" err="1">
                <a:solidFill>
                  <a:srgbClr val="0F4662"/>
                </a:solidFill>
                <a:latin typeface="Quicksand Bold"/>
                <a:ea typeface="Quicksand Bold"/>
                <a:cs typeface="Quicksand Bold"/>
                <a:sym typeface="Quicksand Bold"/>
              </a:rPr>
              <a:t>manquantes</a:t>
            </a:r>
            <a:endParaRPr lang="en-US" sz="3200" b="1" dirty="0">
              <a:solidFill>
                <a:srgbClr val="0F4662"/>
              </a:solidFill>
              <a:latin typeface="Quicksand Bold"/>
              <a:ea typeface="Quicksand Bold"/>
              <a:cs typeface="Quicksand Bold"/>
              <a:sym typeface="Quicksand Bold"/>
            </a:endParaRPr>
          </a:p>
        </p:txBody>
      </p:sp>
      <p:sp>
        <p:nvSpPr>
          <p:cNvPr id="13"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4"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fr-FR"/>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sp>
        <p:nvSpPr>
          <p:cNvPr id="11" name="TextBox 11"/>
          <p:cNvSpPr txBox="1"/>
          <p:nvPr/>
        </p:nvSpPr>
        <p:spPr>
          <a:xfrm>
            <a:off x="777798" y="2340133"/>
            <a:ext cx="9914964" cy="1912318"/>
          </a:xfrm>
          <a:prstGeom prst="rect">
            <a:avLst/>
          </a:prstGeom>
        </p:spPr>
        <p:txBody>
          <a:bodyPr lIns="0" tIns="0" rIns="0" bIns="0" rtlCol="0" anchor="t">
            <a:spAutoFit/>
          </a:bodyPr>
          <a:lstStyle/>
          <a:p>
            <a:pPr marL="0" lvl="0" indent="0" algn="l">
              <a:lnSpc>
                <a:spcPts val="8959"/>
              </a:lnSpc>
              <a:spcBef>
                <a:spcPct val="0"/>
              </a:spcBef>
            </a:pPr>
            <a:r>
              <a:rPr lang="en-US" sz="28700" b="1" i="1" dirty="0">
                <a:solidFill>
                  <a:srgbClr val="0F4662"/>
                </a:solidFill>
                <a:latin typeface="Cormorant Garamond Bold Italics"/>
                <a:ea typeface="Cormorant Garamond Bold Italics"/>
                <a:cs typeface="Cormorant Garamond Bold Italics"/>
                <a:sym typeface="Cormorant Garamond Bold Italics"/>
              </a:rPr>
              <a:t>Plan</a:t>
            </a:r>
          </a:p>
        </p:txBody>
      </p:sp>
      <p:grpSp>
        <p:nvGrpSpPr>
          <p:cNvPr id="23" name="Groupe 22">
            <a:extLst>
              <a:ext uri="{FF2B5EF4-FFF2-40B4-BE49-F238E27FC236}">
                <a16:creationId xmlns:a16="http://schemas.microsoft.com/office/drawing/2014/main" id="{0521745D-8503-CCE5-96D4-BBAEA9D67A42}"/>
              </a:ext>
            </a:extLst>
          </p:cNvPr>
          <p:cNvGrpSpPr/>
          <p:nvPr/>
        </p:nvGrpSpPr>
        <p:grpSpPr>
          <a:xfrm>
            <a:off x="6324600" y="4869882"/>
            <a:ext cx="5017320" cy="1188017"/>
            <a:chOff x="6324600" y="4305300"/>
            <a:chExt cx="5017320" cy="1188017"/>
          </a:xfrm>
        </p:grpSpPr>
        <p:sp>
          <p:nvSpPr>
            <p:cNvPr id="8" name="Rectangle : coins arrondis 7">
              <a:extLst>
                <a:ext uri="{FF2B5EF4-FFF2-40B4-BE49-F238E27FC236}">
                  <a16:creationId xmlns:a16="http://schemas.microsoft.com/office/drawing/2014/main" id="{25943FF3-D3A5-A844-E0C6-8FC2FEFE700D}"/>
                </a:ext>
              </a:extLst>
            </p:cNvPr>
            <p:cNvSpPr/>
            <p:nvPr/>
          </p:nvSpPr>
          <p:spPr>
            <a:xfrm>
              <a:off x="6852060" y="4305300"/>
              <a:ext cx="3962400" cy="1188017"/>
            </a:xfrm>
            <a:prstGeom prst="roundRect">
              <a:avLst/>
            </a:prstGeom>
            <a:solidFill>
              <a:srgbClr val="DBE5EA"/>
            </a:solidFill>
            <a:ln w="28575">
              <a:solidFill>
                <a:srgbClr val="0F46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2"/>
            <p:cNvSpPr txBox="1"/>
            <p:nvPr/>
          </p:nvSpPr>
          <p:spPr>
            <a:xfrm>
              <a:off x="6324600" y="4573122"/>
              <a:ext cx="5017320" cy="570378"/>
            </a:xfrm>
            <a:prstGeom prst="rect">
              <a:avLst/>
            </a:prstGeom>
          </p:spPr>
          <p:txBody>
            <a:bodyPr lIns="0" tIns="0" rIns="0" bIns="0" rtlCol="0" anchor="t">
              <a:spAutoFit/>
            </a:bodyPr>
            <a:lstStyle/>
            <a:p>
              <a:pPr lvl="0" algn="ctr">
                <a:lnSpc>
                  <a:spcPts val="4786"/>
                </a:lnSpc>
                <a:spcBef>
                  <a:spcPct val="0"/>
                </a:spcBef>
              </a:pPr>
              <a:r>
                <a:rPr lang="en-US" sz="3600" b="1" dirty="0">
                  <a:solidFill>
                    <a:srgbClr val="0F4662"/>
                  </a:solidFill>
                  <a:latin typeface="Quicksand Bold"/>
                  <a:ea typeface="Quicksand Bold"/>
                  <a:cs typeface="Quicksand Bold"/>
                  <a:sym typeface="Quicksand Bold"/>
                </a:rPr>
                <a:t>2. Données</a:t>
              </a:r>
            </a:p>
          </p:txBody>
        </p:sp>
      </p:grpSp>
      <p:grpSp>
        <p:nvGrpSpPr>
          <p:cNvPr id="24" name="Groupe 23">
            <a:extLst>
              <a:ext uri="{FF2B5EF4-FFF2-40B4-BE49-F238E27FC236}">
                <a16:creationId xmlns:a16="http://schemas.microsoft.com/office/drawing/2014/main" id="{0C7EA033-F32D-A442-7CFE-4A6EC1987D72}"/>
              </a:ext>
            </a:extLst>
          </p:cNvPr>
          <p:cNvGrpSpPr/>
          <p:nvPr/>
        </p:nvGrpSpPr>
        <p:grpSpPr>
          <a:xfrm>
            <a:off x="11931240" y="4793682"/>
            <a:ext cx="5017320" cy="1259068"/>
            <a:chOff x="11931240" y="4229100"/>
            <a:chExt cx="5017320" cy="1259068"/>
          </a:xfrm>
        </p:grpSpPr>
        <p:sp>
          <p:nvSpPr>
            <p:cNvPr id="9" name="Rectangle : coins arrondis 8">
              <a:extLst>
                <a:ext uri="{FF2B5EF4-FFF2-40B4-BE49-F238E27FC236}">
                  <a16:creationId xmlns:a16="http://schemas.microsoft.com/office/drawing/2014/main" id="{7DC99AD9-01C4-E58A-0991-5A01EAA2B06C}"/>
                </a:ext>
              </a:extLst>
            </p:cNvPr>
            <p:cNvSpPr/>
            <p:nvPr/>
          </p:nvSpPr>
          <p:spPr>
            <a:xfrm>
              <a:off x="12372191" y="4300150"/>
              <a:ext cx="3962400" cy="1188018"/>
            </a:xfrm>
            <a:prstGeom prst="roundRect">
              <a:avLst/>
            </a:prstGeom>
            <a:solidFill>
              <a:srgbClr val="DBE5EA"/>
            </a:solidFill>
            <a:ln w="28575">
              <a:solidFill>
                <a:srgbClr val="0F46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TextBox 14"/>
            <p:cNvSpPr txBox="1"/>
            <p:nvPr/>
          </p:nvSpPr>
          <p:spPr>
            <a:xfrm>
              <a:off x="11931240" y="4229100"/>
              <a:ext cx="5017320" cy="1188018"/>
            </a:xfrm>
            <a:prstGeom prst="rect">
              <a:avLst/>
            </a:prstGeom>
          </p:spPr>
          <p:txBody>
            <a:bodyPr lIns="0" tIns="0" rIns="0" bIns="0" rtlCol="0" anchor="t">
              <a:spAutoFit/>
            </a:bodyPr>
            <a:lstStyle/>
            <a:p>
              <a:pPr marL="0" lvl="0" indent="0" algn="ctr">
                <a:lnSpc>
                  <a:spcPts val="4786"/>
                </a:lnSpc>
                <a:spcBef>
                  <a:spcPct val="0"/>
                </a:spcBef>
              </a:pPr>
              <a:r>
                <a:rPr lang="en-US" sz="3600" b="1" dirty="0">
                  <a:solidFill>
                    <a:srgbClr val="0F4662"/>
                  </a:solidFill>
                  <a:latin typeface="Quicksand Bold"/>
                  <a:ea typeface="Quicksand Bold"/>
                  <a:cs typeface="Quicksand Bold"/>
                  <a:sym typeface="Quicksand Bold"/>
                </a:rPr>
                <a:t>3. </a:t>
              </a:r>
              <a:r>
                <a:rPr lang="en-US" sz="3600" b="1" dirty="0" err="1">
                  <a:solidFill>
                    <a:srgbClr val="0F4662"/>
                  </a:solidFill>
                  <a:latin typeface="Quicksand Bold"/>
                  <a:ea typeface="Quicksand Bold"/>
                  <a:cs typeface="Quicksand Bold"/>
                  <a:sym typeface="Quicksand Bold"/>
                </a:rPr>
                <a:t>Analyse</a:t>
              </a:r>
              <a:r>
                <a:rPr lang="en-US" sz="3600" b="1" dirty="0">
                  <a:solidFill>
                    <a:srgbClr val="0F4662"/>
                  </a:solidFill>
                  <a:latin typeface="Quicksand Bold"/>
                  <a:ea typeface="Quicksand Bold"/>
                  <a:cs typeface="Quicksand Bold"/>
                  <a:sym typeface="Quicksand Bold"/>
                </a:rPr>
                <a:t> </a:t>
              </a:r>
              <a:r>
                <a:rPr lang="en-US" sz="3600" b="1" dirty="0" err="1">
                  <a:solidFill>
                    <a:srgbClr val="0F4662"/>
                  </a:solidFill>
                  <a:latin typeface="Quicksand Bold"/>
                  <a:ea typeface="Quicksand Bold"/>
                  <a:cs typeface="Quicksand Bold"/>
                  <a:sym typeface="Quicksand Bold"/>
                </a:rPr>
                <a:t>exploratoire</a:t>
              </a:r>
              <a:endParaRPr lang="en-US" sz="3600" b="1" dirty="0">
                <a:solidFill>
                  <a:srgbClr val="0F4662"/>
                </a:solidFill>
                <a:latin typeface="Quicksand Bold"/>
                <a:ea typeface="Quicksand Bold"/>
                <a:cs typeface="Quicksand Bold"/>
                <a:sym typeface="Quicksand Bold"/>
              </a:endParaRPr>
            </a:p>
          </p:txBody>
        </p:sp>
      </p:grpSp>
      <p:grpSp>
        <p:nvGrpSpPr>
          <p:cNvPr id="17" name="Groupe 16">
            <a:extLst>
              <a:ext uri="{FF2B5EF4-FFF2-40B4-BE49-F238E27FC236}">
                <a16:creationId xmlns:a16="http://schemas.microsoft.com/office/drawing/2014/main" id="{C48500CA-D4FE-3B99-7A42-C83DB1D79C41}"/>
              </a:ext>
            </a:extLst>
          </p:cNvPr>
          <p:cNvGrpSpPr/>
          <p:nvPr/>
        </p:nvGrpSpPr>
        <p:grpSpPr>
          <a:xfrm>
            <a:off x="717960" y="4869882"/>
            <a:ext cx="5017320" cy="1188018"/>
            <a:chOff x="717960" y="4305300"/>
            <a:chExt cx="5017320" cy="1188018"/>
          </a:xfrm>
        </p:grpSpPr>
        <p:sp>
          <p:nvSpPr>
            <p:cNvPr id="5" name="Rectangle : coins arrondis 4">
              <a:extLst>
                <a:ext uri="{FF2B5EF4-FFF2-40B4-BE49-F238E27FC236}">
                  <a16:creationId xmlns:a16="http://schemas.microsoft.com/office/drawing/2014/main" id="{FF745A57-ACDE-5885-1A29-CCD5DE18B0BA}"/>
                </a:ext>
              </a:extLst>
            </p:cNvPr>
            <p:cNvSpPr/>
            <p:nvPr/>
          </p:nvSpPr>
          <p:spPr>
            <a:xfrm>
              <a:off x="1295400" y="4305300"/>
              <a:ext cx="3962400" cy="1188018"/>
            </a:xfrm>
            <a:prstGeom prst="roundRect">
              <a:avLst/>
            </a:prstGeom>
            <a:solidFill>
              <a:srgbClr val="DBE5EA"/>
            </a:solidFill>
            <a:ln w="28575">
              <a:solidFill>
                <a:srgbClr val="0F46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extBox 16"/>
            <p:cNvSpPr txBox="1"/>
            <p:nvPr/>
          </p:nvSpPr>
          <p:spPr>
            <a:xfrm>
              <a:off x="717960" y="4573122"/>
              <a:ext cx="5017320" cy="570378"/>
            </a:xfrm>
            <a:prstGeom prst="rect">
              <a:avLst/>
            </a:prstGeom>
          </p:spPr>
          <p:txBody>
            <a:bodyPr lIns="0" tIns="0" rIns="0" bIns="0" rtlCol="0" anchor="t">
              <a:spAutoFit/>
            </a:bodyPr>
            <a:lstStyle/>
            <a:p>
              <a:pPr marL="514350" lvl="0" indent="-514350" algn="ctr">
                <a:lnSpc>
                  <a:spcPts val="4786"/>
                </a:lnSpc>
                <a:spcBef>
                  <a:spcPct val="0"/>
                </a:spcBef>
                <a:buFont typeface="+mj-lt"/>
                <a:buAutoNum type="arabicPeriod"/>
              </a:pPr>
              <a:r>
                <a:rPr lang="en-US" sz="3600" b="1" dirty="0">
                  <a:solidFill>
                    <a:srgbClr val="0F4662"/>
                  </a:solidFill>
                  <a:latin typeface="Quicksand Bold"/>
                  <a:ea typeface="Quicksand Bold"/>
                  <a:cs typeface="Quicksand Bold"/>
                  <a:sym typeface="Quicksand Bold"/>
                </a:rPr>
                <a:t>Introduction</a:t>
              </a:r>
            </a:p>
          </p:txBody>
        </p:sp>
      </p:grpSp>
      <p:sp>
        <p:nvSpPr>
          <p:cNvPr id="18" name="AutoShape 18"/>
          <p:cNvSpPr/>
          <p:nvPr/>
        </p:nvSpPr>
        <p:spPr>
          <a:xfrm>
            <a:off x="5897880" y="8681205"/>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19" name="Freeform 19"/>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26" name="Groupe 25">
            <a:extLst>
              <a:ext uri="{FF2B5EF4-FFF2-40B4-BE49-F238E27FC236}">
                <a16:creationId xmlns:a16="http://schemas.microsoft.com/office/drawing/2014/main" id="{389B150E-0D7E-3281-41AF-C6BF74BABCE8}"/>
              </a:ext>
            </a:extLst>
          </p:cNvPr>
          <p:cNvGrpSpPr/>
          <p:nvPr/>
        </p:nvGrpSpPr>
        <p:grpSpPr>
          <a:xfrm>
            <a:off x="6324600" y="6851082"/>
            <a:ext cx="5017320" cy="1188018"/>
            <a:chOff x="6324600" y="6286500"/>
            <a:chExt cx="5017320" cy="1188018"/>
          </a:xfrm>
        </p:grpSpPr>
        <p:sp>
          <p:nvSpPr>
            <p:cNvPr id="13" name="Rectangle : coins arrondis 12">
              <a:extLst>
                <a:ext uri="{FF2B5EF4-FFF2-40B4-BE49-F238E27FC236}">
                  <a16:creationId xmlns:a16="http://schemas.microsoft.com/office/drawing/2014/main" id="{2A6D4E16-B584-293B-33DF-3B5E742C0384}"/>
                </a:ext>
              </a:extLst>
            </p:cNvPr>
            <p:cNvSpPr/>
            <p:nvPr/>
          </p:nvSpPr>
          <p:spPr>
            <a:xfrm>
              <a:off x="6852060" y="6286500"/>
              <a:ext cx="3962400" cy="1188018"/>
            </a:xfrm>
            <a:prstGeom prst="roundRect">
              <a:avLst/>
            </a:prstGeom>
            <a:solidFill>
              <a:srgbClr val="DBE5EA"/>
            </a:solidFill>
            <a:ln w="28575">
              <a:solidFill>
                <a:srgbClr val="0F46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TextBox 12">
              <a:extLst>
                <a:ext uri="{FF2B5EF4-FFF2-40B4-BE49-F238E27FC236}">
                  <a16:creationId xmlns:a16="http://schemas.microsoft.com/office/drawing/2014/main" id="{FE343345-D36B-DBDF-C415-C58770C9FCB6}"/>
                </a:ext>
              </a:extLst>
            </p:cNvPr>
            <p:cNvSpPr txBox="1"/>
            <p:nvPr/>
          </p:nvSpPr>
          <p:spPr>
            <a:xfrm>
              <a:off x="6324600" y="6554322"/>
              <a:ext cx="5017320" cy="570378"/>
            </a:xfrm>
            <a:prstGeom prst="rect">
              <a:avLst/>
            </a:prstGeom>
          </p:spPr>
          <p:txBody>
            <a:bodyPr lIns="0" tIns="0" rIns="0" bIns="0" rtlCol="0" anchor="t">
              <a:spAutoFit/>
            </a:bodyPr>
            <a:lstStyle/>
            <a:p>
              <a:pPr marL="0" lvl="0" indent="0" algn="ctr">
                <a:lnSpc>
                  <a:spcPts val="4786"/>
                </a:lnSpc>
                <a:spcBef>
                  <a:spcPct val="0"/>
                </a:spcBef>
              </a:pPr>
              <a:r>
                <a:rPr lang="en-US" sz="3600" b="1" dirty="0">
                  <a:solidFill>
                    <a:srgbClr val="0F4662"/>
                  </a:solidFill>
                  <a:latin typeface="Quicksand Bold"/>
                  <a:ea typeface="Quicksand Bold"/>
                  <a:cs typeface="Quicksand Bold"/>
                  <a:sym typeface="Quicksand Bold"/>
                </a:rPr>
                <a:t>5. </a:t>
              </a:r>
              <a:r>
                <a:rPr lang="en-US" sz="3600" b="1" dirty="0" err="1">
                  <a:solidFill>
                    <a:srgbClr val="0F4662"/>
                  </a:solidFill>
                  <a:latin typeface="Quicksand Bold"/>
                  <a:ea typeface="Quicksand Bold"/>
                  <a:cs typeface="Quicksand Bold"/>
                  <a:sym typeface="Quicksand Bold"/>
                </a:rPr>
                <a:t>Résultats</a:t>
              </a:r>
              <a:endParaRPr lang="en-US" sz="3600" b="1" dirty="0">
                <a:solidFill>
                  <a:srgbClr val="0F4662"/>
                </a:solidFill>
                <a:latin typeface="Quicksand Bold"/>
                <a:ea typeface="Quicksand Bold"/>
                <a:cs typeface="Quicksand Bold"/>
                <a:sym typeface="Quicksand Bold"/>
              </a:endParaRPr>
            </a:p>
          </p:txBody>
        </p:sp>
      </p:grpSp>
      <p:grpSp>
        <p:nvGrpSpPr>
          <p:cNvPr id="27" name="Groupe 26">
            <a:extLst>
              <a:ext uri="{FF2B5EF4-FFF2-40B4-BE49-F238E27FC236}">
                <a16:creationId xmlns:a16="http://schemas.microsoft.com/office/drawing/2014/main" id="{2ED38BA2-685F-DFC7-E6AA-334E6899EFF0}"/>
              </a:ext>
            </a:extLst>
          </p:cNvPr>
          <p:cNvGrpSpPr/>
          <p:nvPr/>
        </p:nvGrpSpPr>
        <p:grpSpPr>
          <a:xfrm>
            <a:off x="11931240" y="6807194"/>
            <a:ext cx="5017320" cy="1188018"/>
            <a:chOff x="11931240" y="6242612"/>
            <a:chExt cx="5017320" cy="1188018"/>
          </a:xfrm>
        </p:grpSpPr>
        <p:sp>
          <p:nvSpPr>
            <p:cNvPr id="15" name="Rectangle : coins arrondis 14">
              <a:extLst>
                <a:ext uri="{FF2B5EF4-FFF2-40B4-BE49-F238E27FC236}">
                  <a16:creationId xmlns:a16="http://schemas.microsoft.com/office/drawing/2014/main" id="{1A5E8C3A-3B0C-79DA-8BCF-E75A3AB458A3}"/>
                </a:ext>
              </a:extLst>
            </p:cNvPr>
            <p:cNvSpPr/>
            <p:nvPr/>
          </p:nvSpPr>
          <p:spPr>
            <a:xfrm>
              <a:off x="12458700" y="6242612"/>
              <a:ext cx="3962400" cy="1188018"/>
            </a:xfrm>
            <a:prstGeom prst="roundRect">
              <a:avLst/>
            </a:prstGeom>
            <a:solidFill>
              <a:srgbClr val="DBE5EA"/>
            </a:solidFill>
            <a:ln w="28575">
              <a:solidFill>
                <a:srgbClr val="0F46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TextBox 14">
              <a:extLst>
                <a:ext uri="{FF2B5EF4-FFF2-40B4-BE49-F238E27FC236}">
                  <a16:creationId xmlns:a16="http://schemas.microsoft.com/office/drawing/2014/main" id="{27810209-BD2D-A599-3D15-16C7E6527BAD}"/>
                </a:ext>
              </a:extLst>
            </p:cNvPr>
            <p:cNvSpPr txBox="1"/>
            <p:nvPr/>
          </p:nvSpPr>
          <p:spPr>
            <a:xfrm>
              <a:off x="11931240" y="6551432"/>
              <a:ext cx="5017320" cy="570378"/>
            </a:xfrm>
            <a:prstGeom prst="rect">
              <a:avLst/>
            </a:prstGeom>
          </p:spPr>
          <p:txBody>
            <a:bodyPr lIns="0" tIns="0" rIns="0" bIns="0" rtlCol="0" anchor="t">
              <a:spAutoFit/>
            </a:bodyPr>
            <a:lstStyle/>
            <a:p>
              <a:pPr marL="0" lvl="0" indent="0" algn="ctr">
                <a:lnSpc>
                  <a:spcPts val="4786"/>
                </a:lnSpc>
                <a:spcBef>
                  <a:spcPct val="0"/>
                </a:spcBef>
              </a:pPr>
              <a:r>
                <a:rPr lang="en-US" sz="3600" b="1" dirty="0">
                  <a:solidFill>
                    <a:srgbClr val="0F4662"/>
                  </a:solidFill>
                  <a:latin typeface="Quicksand Bold"/>
                  <a:ea typeface="Quicksand Bold"/>
                  <a:cs typeface="Quicksand Bold"/>
                  <a:sym typeface="Quicksand Bold"/>
                </a:rPr>
                <a:t>6. Conclusion</a:t>
              </a:r>
            </a:p>
          </p:txBody>
        </p:sp>
      </p:grpSp>
      <p:grpSp>
        <p:nvGrpSpPr>
          <p:cNvPr id="25" name="Groupe 24">
            <a:extLst>
              <a:ext uri="{FF2B5EF4-FFF2-40B4-BE49-F238E27FC236}">
                <a16:creationId xmlns:a16="http://schemas.microsoft.com/office/drawing/2014/main" id="{944D17C5-F96B-E66F-49B8-7C2858FD2B74}"/>
              </a:ext>
            </a:extLst>
          </p:cNvPr>
          <p:cNvGrpSpPr/>
          <p:nvPr/>
        </p:nvGrpSpPr>
        <p:grpSpPr>
          <a:xfrm>
            <a:off x="717960" y="6807194"/>
            <a:ext cx="5017320" cy="1188018"/>
            <a:chOff x="717960" y="6242612"/>
            <a:chExt cx="5017320" cy="1188018"/>
          </a:xfrm>
        </p:grpSpPr>
        <p:sp>
          <p:nvSpPr>
            <p:cNvPr id="10" name="Rectangle : coins arrondis 9">
              <a:extLst>
                <a:ext uri="{FF2B5EF4-FFF2-40B4-BE49-F238E27FC236}">
                  <a16:creationId xmlns:a16="http://schemas.microsoft.com/office/drawing/2014/main" id="{9395D3CD-DF20-E0D5-000E-B757A6D93D62}"/>
                </a:ext>
              </a:extLst>
            </p:cNvPr>
            <p:cNvSpPr/>
            <p:nvPr/>
          </p:nvSpPr>
          <p:spPr>
            <a:xfrm>
              <a:off x="1245420" y="6242612"/>
              <a:ext cx="3962400" cy="1188018"/>
            </a:xfrm>
            <a:prstGeom prst="roundRect">
              <a:avLst/>
            </a:prstGeom>
            <a:solidFill>
              <a:srgbClr val="DBE5EA"/>
            </a:solidFill>
            <a:ln w="28575">
              <a:solidFill>
                <a:srgbClr val="0F466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extBox 16">
              <a:extLst>
                <a:ext uri="{FF2B5EF4-FFF2-40B4-BE49-F238E27FC236}">
                  <a16:creationId xmlns:a16="http://schemas.microsoft.com/office/drawing/2014/main" id="{526DEEEE-67B7-6A5C-9F85-909DB28461AE}"/>
                </a:ext>
              </a:extLst>
            </p:cNvPr>
            <p:cNvSpPr txBox="1"/>
            <p:nvPr/>
          </p:nvSpPr>
          <p:spPr>
            <a:xfrm>
              <a:off x="717960" y="6554322"/>
              <a:ext cx="5017320" cy="570378"/>
            </a:xfrm>
            <a:prstGeom prst="rect">
              <a:avLst/>
            </a:prstGeom>
          </p:spPr>
          <p:txBody>
            <a:bodyPr lIns="0" tIns="0" rIns="0" bIns="0" rtlCol="0" anchor="t">
              <a:spAutoFit/>
            </a:bodyPr>
            <a:lstStyle/>
            <a:p>
              <a:pPr marL="0" lvl="0" indent="0" algn="ctr">
                <a:lnSpc>
                  <a:spcPts val="4786"/>
                </a:lnSpc>
                <a:spcBef>
                  <a:spcPct val="0"/>
                </a:spcBef>
              </a:pPr>
              <a:r>
                <a:rPr lang="en-US" sz="3600" b="1" dirty="0">
                  <a:solidFill>
                    <a:srgbClr val="0F4662"/>
                  </a:solidFill>
                  <a:latin typeface="Quicksand Bold"/>
                  <a:ea typeface="Quicksand Bold"/>
                  <a:cs typeface="Quicksand Bold"/>
                  <a:sym typeface="Quicksand Bold"/>
                </a:rPr>
                <a:t>4. </a:t>
              </a:r>
              <a:r>
                <a:rPr lang="en-US" sz="3600" b="1" dirty="0" err="1">
                  <a:solidFill>
                    <a:srgbClr val="0F4662"/>
                  </a:solidFill>
                  <a:latin typeface="Quicksand Bold"/>
                  <a:ea typeface="Quicksand Bold"/>
                  <a:cs typeface="Quicksand Bold"/>
                  <a:sym typeface="Quicksand Bold"/>
                </a:rPr>
                <a:t>Modélisation</a:t>
              </a:r>
              <a:endParaRPr lang="en-US" sz="3600" b="1" dirty="0">
                <a:solidFill>
                  <a:srgbClr val="0F4662"/>
                </a:solidFill>
                <a:latin typeface="Quicksand Bold"/>
                <a:ea typeface="Quicksand Bold"/>
                <a:cs typeface="Quicksand Bold"/>
                <a:sym typeface="Quicksand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200"/>
                                  </p:iterate>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par>
                          <p:cTn id="7" fill="hold">
                            <p:stCondLst>
                              <p:cond delay="601"/>
                            </p:stCondLst>
                            <p:childTnLst>
                              <p:par>
                                <p:cTn id="8" presetID="10"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1101"/>
                            </p:stCondLst>
                            <p:childTnLst>
                              <p:par>
                                <p:cTn id="12" presetID="10"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601"/>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p:stCondLst>
                              <p:cond delay="2101"/>
                            </p:stCondLst>
                            <p:childTnLst>
                              <p:par>
                                <p:cTn id="20" presetID="10"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par>
                          <p:cTn id="23" fill="hold">
                            <p:stCondLst>
                              <p:cond delay="2601"/>
                            </p:stCondLst>
                            <p:childTnLst>
                              <p:par>
                                <p:cTn id="24" presetID="10" presetClass="entr" presetSubtype="0"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3101"/>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61DA5CCD-3717-C9E0-56F0-E63EE35073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92C1F2-ADB5-AC1E-DEE7-B6B2BE00FCE3}"/>
              </a:ext>
            </a:extLst>
          </p:cNvPr>
          <p:cNvSpPr/>
          <p:nvPr/>
        </p:nvSpPr>
        <p:spPr>
          <a:xfrm>
            <a:off x="7038622" y="4099272"/>
            <a:ext cx="4210757" cy="3273864"/>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AutoShape 3">
            <a:extLst>
              <a:ext uri="{FF2B5EF4-FFF2-40B4-BE49-F238E27FC236}">
                <a16:creationId xmlns:a16="http://schemas.microsoft.com/office/drawing/2014/main" id="{E32CF709-F3E3-9489-83C3-2E2D18CCDA8E}"/>
              </a:ext>
            </a:extLst>
          </p:cNvPr>
          <p:cNvSpPr/>
          <p:nvPr/>
        </p:nvSpPr>
        <p:spPr>
          <a:xfrm>
            <a:off x="2027699" y="5114925"/>
            <a:ext cx="4344915" cy="0"/>
          </a:xfrm>
          <a:prstGeom prst="line">
            <a:avLst/>
          </a:prstGeom>
          <a:ln w="57150" cap="flat">
            <a:solidFill>
              <a:srgbClr val="7994A0"/>
            </a:solidFill>
            <a:prstDash val="solid"/>
            <a:headEnd type="none" w="sm" len="sm"/>
            <a:tailEnd type="none" w="sm" len="sm"/>
          </a:ln>
        </p:spPr>
        <p:txBody>
          <a:bodyPr/>
          <a:lstStyle/>
          <a:p>
            <a:endParaRPr lang="fr-FR"/>
          </a:p>
        </p:txBody>
      </p:sp>
      <p:sp>
        <p:nvSpPr>
          <p:cNvPr id="4" name="AutoShape 4">
            <a:extLst>
              <a:ext uri="{FF2B5EF4-FFF2-40B4-BE49-F238E27FC236}">
                <a16:creationId xmlns:a16="http://schemas.microsoft.com/office/drawing/2014/main" id="{B4902FB8-F8F8-92C6-8CE7-1F029603397E}"/>
              </a:ext>
            </a:extLst>
          </p:cNvPr>
          <p:cNvSpPr/>
          <p:nvPr/>
        </p:nvSpPr>
        <p:spPr>
          <a:xfrm>
            <a:off x="11911071" y="6310864"/>
            <a:ext cx="4346753" cy="0"/>
          </a:xfrm>
          <a:prstGeom prst="line">
            <a:avLst/>
          </a:prstGeom>
          <a:ln w="57150" cap="flat">
            <a:solidFill>
              <a:srgbClr val="7994A0"/>
            </a:solidFill>
            <a:prstDash val="solid"/>
            <a:headEnd type="none" w="sm" len="sm"/>
            <a:tailEnd type="none" w="sm" len="sm"/>
          </a:ln>
        </p:spPr>
        <p:txBody>
          <a:bodyPr/>
          <a:lstStyle/>
          <a:p>
            <a:endParaRPr lang="fr-FR"/>
          </a:p>
        </p:txBody>
      </p:sp>
      <p:sp>
        <p:nvSpPr>
          <p:cNvPr id="5" name="AutoShape 5">
            <a:extLst>
              <a:ext uri="{FF2B5EF4-FFF2-40B4-BE49-F238E27FC236}">
                <a16:creationId xmlns:a16="http://schemas.microsoft.com/office/drawing/2014/main" id="{64B8BC3A-5A8C-6BAE-E4BB-A2C39E4ABC73}"/>
              </a:ext>
            </a:extLst>
          </p:cNvPr>
          <p:cNvSpPr/>
          <p:nvPr/>
        </p:nvSpPr>
        <p:spPr>
          <a:xfrm flipV="1">
            <a:off x="1660540" y="8483796"/>
            <a:ext cx="4716390" cy="0"/>
          </a:xfrm>
          <a:prstGeom prst="line">
            <a:avLst/>
          </a:prstGeom>
          <a:ln w="57150" cap="flat">
            <a:solidFill>
              <a:srgbClr val="7994A0"/>
            </a:solidFill>
            <a:prstDash val="solid"/>
            <a:headEnd type="none" w="sm" len="sm"/>
            <a:tailEnd type="none" w="sm" len="sm"/>
          </a:ln>
        </p:spPr>
        <p:txBody>
          <a:bodyPr/>
          <a:lstStyle/>
          <a:p>
            <a:endParaRPr lang="fr-FR"/>
          </a:p>
        </p:txBody>
      </p:sp>
      <p:sp>
        <p:nvSpPr>
          <p:cNvPr id="6" name="TextBox 6">
            <a:extLst>
              <a:ext uri="{FF2B5EF4-FFF2-40B4-BE49-F238E27FC236}">
                <a16:creationId xmlns:a16="http://schemas.microsoft.com/office/drawing/2014/main" id="{86273356-3212-4AC4-D8C9-77AAE27FC136}"/>
              </a:ext>
            </a:extLst>
          </p:cNvPr>
          <p:cNvSpPr txBox="1"/>
          <p:nvPr/>
        </p:nvSpPr>
        <p:spPr>
          <a:xfrm>
            <a:off x="1024384" y="599709"/>
            <a:ext cx="14072064" cy="1099019"/>
          </a:xfrm>
          <a:prstGeom prst="rect">
            <a:avLst/>
          </a:prstGeom>
        </p:spPr>
        <p:txBody>
          <a:bodyPr lIns="0" tIns="0" rIns="0" bIns="0" rtlCol="0" anchor="t">
            <a:spAutoFit/>
          </a:bodyPr>
          <a:lstStyle/>
          <a:p>
            <a:pPr marL="0" lvl="0" indent="0" algn="l">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Analyse</a:t>
            </a:r>
            <a:r>
              <a:rPr lang="en-US" sz="6399" b="1" i="1" dirty="0">
                <a:solidFill>
                  <a:srgbClr val="0F4662"/>
                </a:solidFill>
                <a:latin typeface="Cormorant Garamond Bold Italics"/>
                <a:ea typeface="Cormorant Garamond Bold Italics"/>
                <a:cs typeface="Cormorant Garamond Bold Italics"/>
                <a:sym typeface="Cormorant Garamond Bold Italics"/>
              </a:rPr>
              <a:t> </a:t>
            </a:r>
            <a:r>
              <a:rPr lang="en-US" sz="6399" b="1" i="1" dirty="0" err="1">
                <a:solidFill>
                  <a:srgbClr val="0F4662"/>
                </a:solidFill>
                <a:latin typeface="Cormorant Garamond Bold Italics"/>
                <a:ea typeface="Cormorant Garamond Bold Italics"/>
                <a:cs typeface="Cormorant Garamond Bold Italics"/>
                <a:sym typeface="Cormorant Garamond Bold Italics"/>
              </a:rPr>
              <a:t>exploratoire</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TextBox 8">
            <a:extLst>
              <a:ext uri="{FF2B5EF4-FFF2-40B4-BE49-F238E27FC236}">
                <a16:creationId xmlns:a16="http://schemas.microsoft.com/office/drawing/2014/main" id="{1E30E321-00E6-C22B-89A5-B92DC37861B6}"/>
              </a:ext>
            </a:extLst>
          </p:cNvPr>
          <p:cNvSpPr txBox="1"/>
          <p:nvPr/>
        </p:nvSpPr>
        <p:spPr>
          <a:xfrm>
            <a:off x="1024385" y="4462491"/>
            <a:ext cx="5348229" cy="473591"/>
          </a:xfrm>
          <a:prstGeom prst="rect">
            <a:avLst/>
          </a:prstGeom>
        </p:spPr>
        <p:txBody>
          <a:bodyPr lIns="0" tIns="0" rIns="0" bIns="0" rtlCol="0" anchor="t">
            <a:spAutoFit/>
          </a:bodyPr>
          <a:lstStyle/>
          <a:p>
            <a:pPr marL="0" lvl="0" indent="0" algn="r">
              <a:lnSpc>
                <a:spcPts val="3919"/>
              </a:lnSpc>
              <a:spcBef>
                <a:spcPct val="0"/>
              </a:spcBef>
            </a:pPr>
            <a:r>
              <a:rPr lang="en-US" sz="3200" b="1" dirty="0">
                <a:solidFill>
                  <a:srgbClr val="0F4662"/>
                </a:solidFill>
                <a:latin typeface="Quicksand Bold"/>
                <a:ea typeface="Quicksand Bold"/>
                <a:cs typeface="Quicksand Bold"/>
                <a:sym typeface="Quicksand Bold"/>
              </a:rPr>
              <a:t>Fusion des </a:t>
            </a:r>
            <a:r>
              <a:rPr lang="en-US" sz="3200" b="1" dirty="0" err="1">
                <a:solidFill>
                  <a:srgbClr val="0F4662"/>
                </a:solidFill>
                <a:latin typeface="Quicksand Bold"/>
                <a:ea typeface="Quicksand Bold"/>
                <a:cs typeface="Quicksand Bold"/>
                <a:sym typeface="Quicksand Bold"/>
              </a:rPr>
              <a:t>dataframes</a:t>
            </a:r>
            <a:endParaRPr lang="en-US" sz="3200" b="1" dirty="0">
              <a:solidFill>
                <a:srgbClr val="0F4662"/>
              </a:solidFill>
              <a:latin typeface="Quicksand Bold"/>
              <a:ea typeface="Quicksand Bold"/>
              <a:cs typeface="Quicksand Bold"/>
              <a:sym typeface="Quicksand Bold"/>
            </a:endParaRPr>
          </a:p>
        </p:txBody>
      </p:sp>
      <p:sp>
        <p:nvSpPr>
          <p:cNvPr id="10" name="TextBox 10">
            <a:extLst>
              <a:ext uri="{FF2B5EF4-FFF2-40B4-BE49-F238E27FC236}">
                <a16:creationId xmlns:a16="http://schemas.microsoft.com/office/drawing/2014/main" id="{D7201065-6569-538E-9AEE-7751101C54B9}"/>
              </a:ext>
            </a:extLst>
          </p:cNvPr>
          <p:cNvSpPr txBox="1"/>
          <p:nvPr/>
        </p:nvSpPr>
        <p:spPr>
          <a:xfrm>
            <a:off x="11911071" y="5249340"/>
            <a:ext cx="5348229" cy="973728"/>
          </a:xfrm>
          <a:prstGeom prst="rect">
            <a:avLst/>
          </a:prstGeom>
        </p:spPr>
        <p:txBody>
          <a:bodyPr lIns="0" tIns="0" rIns="0" bIns="0" rtlCol="0" anchor="t">
            <a:spAutoFit/>
          </a:bodyPr>
          <a:lstStyle/>
          <a:p>
            <a:pPr marL="0" lvl="0" indent="0" algn="l">
              <a:lnSpc>
                <a:spcPts val="3919"/>
              </a:lnSpc>
              <a:spcBef>
                <a:spcPct val="0"/>
              </a:spcBef>
            </a:pPr>
            <a:r>
              <a:rPr lang="en-US" sz="3200" b="1" dirty="0" err="1">
                <a:solidFill>
                  <a:srgbClr val="0F4662"/>
                </a:solidFill>
                <a:latin typeface="Quicksand Bold"/>
                <a:ea typeface="Quicksand Bold"/>
                <a:cs typeface="Quicksand Bold"/>
                <a:sym typeface="Quicksand Bold"/>
              </a:rPr>
              <a:t>Echantillonnage</a:t>
            </a:r>
            <a:r>
              <a:rPr lang="en-US" sz="3200" b="1" dirty="0">
                <a:solidFill>
                  <a:srgbClr val="0F4662"/>
                </a:solidFill>
                <a:latin typeface="Quicksand Bold"/>
                <a:ea typeface="Quicksand Bold"/>
                <a:cs typeface="Quicksand Bold"/>
                <a:sym typeface="Quicksand Bold"/>
              </a:rPr>
              <a:t> (16% des données conserves)</a:t>
            </a:r>
          </a:p>
        </p:txBody>
      </p:sp>
      <p:sp>
        <p:nvSpPr>
          <p:cNvPr id="12" name="TextBox 12">
            <a:extLst>
              <a:ext uri="{FF2B5EF4-FFF2-40B4-BE49-F238E27FC236}">
                <a16:creationId xmlns:a16="http://schemas.microsoft.com/office/drawing/2014/main" id="{74F15247-6637-7A87-1F25-B034EA2DFD0C}"/>
              </a:ext>
            </a:extLst>
          </p:cNvPr>
          <p:cNvSpPr txBox="1"/>
          <p:nvPr/>
        </p:nvSpPr>
        <p:spPr>
          <a:xfrm>
            <a:off x="1020069" y="7506154"/>
            <a:ext cx="5352545" cy="973728"/>
          </a:xfrm>
          <a:prstGeom prst="rect">
            <a:avLst/>
          </a:prstGeom>
        </p:spPr>
        <p:txBody>
          <a:bodyPr lIns="0" tIns="0" rIns="0" bIns="0" rtlCol="0" anchor="t">
            <a:spAutoFit/>
          </a:bodyPr>
          <a:lstStyle/>
          <a:p>
            <a:pPr marL="0" lvl="0" indent="0" algn="r">
              <a:lnSpc>
                <a:spcPts val="3919"/>
              </a:lnSpc>
              <a:spcBef>
                <a:spcPct val="0"/>
              </a:spcBef>
            </a:pPr>
            <a:r>
              <a:rPr lang="en-US" sz="3200" b="1" dirty="0">
                <a:solidFill>
                  <a:srgbClr val="0F4662"/>
                </a:solidFill>
                <a:latin typeface="Quicksand Bold"/>
                <a:ea typeface="Quicksand Bold"/>
                <a:cs typeface="Quicksand Bold"/>
                <a:sym typeface="Quicksand Bold"/>
              </a:rPr>
              <a:t>Suppression des données </a:t>
            </a:r>
            <a:r>
              <a:rPr lang="en-US" sz="3200" b="1" dirty="0" err="1">
                <a:solidFill>
                  <a:srgbClr val="0F4662"/>
                </a:solidFill>
                <a:latin typeface="Quicksand Bold"/>
                <a:ea typeface="Quicksand Bold"/>
                <a:cs typeface="Quicksand Bold"/>
                <a:sym typeface="Quicksand Bold"/>
              </a:rPr>
              <a:t>manquantes</a:t>
            </a:r>
            <a:endParaRPr lang="en-US" sz="3200" b="1" dirty="0">
              <a:solidFill>
                <a:srgbClr val="0F4662"/>
              </a:solidFill>
              <a:latin typeface="Quicksand Bold"/>
              <a:ea typeface="Quicksand Bold"/>
              <a:cs typeface="Quicksand Bold"/>
              <a:sym typeface="Quicksand Bold"/>
            </a:endParaRPr>
          </a:p>
        </p:txBody>
      </p:sp>
      <p:sp>
        <p:nvSpPr>
          <p:cNvPr id="13" name="Freeform 13">
            <a:extLst>
              <a:ext uri="{FF2B5EF4-FFF2-40B4-BE49-F238E27FC236}">
                <a16:creationId xmlns:a16="http://schemas.microsoft.com/office/drawing/2014/main" id="{C4A7A24C-BCA1-9FEF-F92D-3C6F34375C20}"/>
              </a:ext>
            </a:extLst>
          </p:cNvPr>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4" name="Freeform 14">
            <a:extLst>
              <a:ext uri="{FF2B5EF4-FFF2-40B4-BE49-F238E27FC236}">
                <a16:creationId xmlns:a16="http://schemas.microsoft.com/office/drawing/2014/main" id="{BAE32298-D113-D29B-1751-6E00920EB360}"/>
              </a:ext>
            </a:extLst>
          </p:cNvPr>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extLst>
      <p:ext uri="{BB962C8B-B14F-4D97-AF65-F5344CB8AC3E}">
        <p14:creationId xmlns:p14="http://schemas.microsoft.com/office/powerpoint/2010/main" val="30429526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fr-FR"/>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1915073"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3"/>
              <a:stretch>
                <a:fillRect l="-56349" r="-56349"/>
              </a:stretch>
            </a:blipFill>
          </p:spPr>
          <p:txBody>
            <a:bodyPr/>
            <a:lstStyle/>
            <a:p>
              <a:endParaRPr lang="fr-FR"/>
            </a:p>
          </p:txBody>
        </p:sp>
      </p:grpSp>
      <p:sp>
        <p:nvSpPr>
          <p:cNvPr id="7" name="TextBox 7"/>
          <p:cNvSpPr txBox="1"/>
          <p:nvPr/>
        </p:nvSpPr>
        <p:spPr>
          <a:xfrm>
            <a:off x="1028700" y="599709"/>
            <a:ext cx="57028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Modélisation</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sp>
        <p:nvSpPr>
          <p:cNvPr id="8" name="Rectangle : coins arrondis 7">
            <a:extLst>
              <a:ext uri="{FF2B5EF4-FFF2-40B4-BE49-F238E27FC236}">
                <a16:creationId xmlns:a16="http://schemas.microsoft.com/office/drawing/2014/main" id="{0E17787E-48F5-8A8A-A648-2B0C4D4BB185}"/>
              </a:ext>
            </a:extLst>
          </p:cNvPr>
          <p:cNvSpPr/>
          <p:nvPr/>
        </p:nvSpPr>
        <p:spPr>
          <a:xfrm>
            <a:off x="838200" y="2876418"/>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Régression Ridge</a:t>
            </a:r>
          </a:p>
        </p:txBody>
      </p:sp>
      <p:sp>
        <p:nvSpPr>
          <p:cNvPr id="9" name="Rectangle : coins arrondis 8">
            <a:extLst>
              <a:ext uri="{FF2B5EF4-FFF2-40B4-BE49-F238E27FC236}">
                <a16:creationId xmlns:a16="http://schemas.microsoft.com/office/drawing/2014/main" id="{4EBDBCFE-8F68-A525-0640-E1702838E337}"/>
              </a:ext>
            </a:extLst>
          </p:cNvPr>
          <p:cNvSpPr/>
          <p:nvPr/>
        </p:nvSpPr>
        <p:spPr>
          <a:xfrm>
            <a:off x="6661969" y="5173977"/>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err="1"/>
              <a:t>XGBoost</a:t>
            </a:r>
            <a:endParaRPr lang="fr-FR" sz="4000" b="1" dirty="0"/>
          </a:p>
        </p:txBody>
      </p:sp>
      <p:sp>
        <p:nvSpPr>
          <p:cNvPr id="10" name="Rectangle : coins arrondis 9">
            <a:extLst>
              <a:ext uri="{FF2B5EF4-FFF2-40B4-BE49-F238E27FC236}">
                <a16:creationId xmlns:a16="http://schemas.microsoft.com/office/drawing/2014/main" id="{388F72A3-0ECC-AAB0-702F-42BEB7ED8F59}"/>
              </a:ext>
            </a:extLst>
          </p:cNvPr>
          <p:cNvSpPr/>
          <p:nvPr/>
        </p:nvSpPr>
        <p:spPr>
          <a:xfrm>
            <a:off x="6661969" y="2878075"/>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Régression Lasso</a:t>
            </a:r>
          </a:p>
        </p:txBody>
      </p:sp>
      <p:sp>
        <p:nvSpPr>
          <p:cNvPr id="11" name="Rectangle : coins arrondis 10">
            <a:extLst>
              <a:ext uri="{FF2B5EF4-FFF2-40B4-BE49-F238E27FC236}">
                <a16:creationId xmlns:a16="http://schemas.microsoft.com/office/drawing/2014/main" id="{6554ECDB-6E46-20E2-86C9-1B4323E3CC86}"/>
              </a:ext>
            </a:extLst>
          </p:cNvPr>
          <p:cNvSpPr/>
          <p:nvPr/>
        </p:nvSpPr>
        <p:spPr>
          <a:xfrm>
            <a:off x="838200" y="5173977"/>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err="1"/>
              <a:t>Elastic</a:t>
            </a:r>
            <a:r>
              <a:rPr lang="fr-FR" sz="4000" b="1" dirty="0"/>
              <a:t>-Net</a:t>
            </a:r>
          </a:p>
        </p:txBody>
      </p:sp>
      <p:sp>
        <p:nvSpPr>
          <p:cNvPr id="13" name="Rectangle : coins arrondis 12">
            <a:extLst>
              <a:ext uri="{FF2B5EF4-FFF2-40B4-BE49-F238E27FC236}">
                <a16:creationId xmlns:a16="http://schemas.microsoft.com/office/drawing/2014/main" id="{0E1DE14A-4756-9955-6ADA-1CD72BAD3552}"/>
              </a:ext>
            </a:extLst>
          </p:cNvPr>
          <p:cNvSpPr/>
          <p:nvPr/>
        </p:nvSpPr>
        <p:spPr>
          <a:xfrm>
            <a:off x="838200" y="7466566"/>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err="1"/>
              <a:t>Random</a:t>
            </a:r>
            <a:r>
              <a:rPr lang="fr-FR" sz="4000" b="1" dirty="0"/>
              <a:t> Forest</a:t>
            </a:r>
          </a:p>
        </p:txBody>
      </p:sp>
      <p:sp>
        <p:nvSpPr>
          <p:cNvPr id="14" name="Rectangle : coins arrondis 13">
            <a:extLst>
              <a:ext uri="{FF2B5EF4-FFF2-40B4-BE49-F238E27FC236}">
                <a16:creationId xmlns:a16="http://schemas.microsoft.com/office/drawing/2014/main" id="{332EFC0B-9B3B-673A-255E-70563AD14739}"/>
              </a:ext>
            </a:extLst>
          </p:cNvPr>
          <p:cNvSpPr/>
          <p:nvPr/>
        </p:nvSpPr>
        <p:spPr>
          <a:xfrm>
            <a:off x="6661969" y="7459651"/>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SARIMA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26" presetClass="emph" presetSubtype="0" repeatCount="indefinite" fill="hold" grpId="1" nodeType="withEffect">
                                  <p:stCondLst>
                                    <p:cond delay="0"/>
                                  </p:stCondLst>
                                  <p:childTnLst>
                                    <p:animEffect transition="out" filter="fade">
                                      <p:cBhvr>
                                        <p:cTn id="16" dur="500" tmFilter="0, 0; .2, .5; .8, .5; 1, 0"/>
                                        <p:tgtEl>
                                          <p:spTgt spid="8"/>
                                        </p:tgtEl>
                                      </p:cBhvr>
                                    </p:animEffect>
                                    <p:animScale>
                                      <p:cBhvr>
                                        <p:cTn id="17" dur="250" autoRev="1" fill="hold"/>
                                        <p:tgtEl>
                                          <p:spTgt spid="8"/>
                                        </p:tgtEl>
                                      </p:cBhvr>
                                      <p:by x="105000" y="105000"/>
                                    </p:animScale>
                                  </p:childTnLst>
                                </p:cTn>
                              </p:par>
                              <p:par>
                                <p:cTn id="18" presetID="26" presetClass="emph" presetSubtype="0" repeatCount="indefinite" fill="hold" grpId="1" nodeType="withEffect">
                                  <p:stCondLst>
                                    <p:cond delay="0"/>
                                  </p:stCondLst>
                                  <p:childTnLst>
                                    <p:animEffect transition="out" filter="fade">
                                      <p:cBhvr>
                                        <p:cTn id="19" dur="500" tmFilter="0, 0; .2, .5; .8, .5; 1, 0"/>
                                        <p:tgtEl>
                                          <p:spTgt spid="10"/>
                                        </p:tgtEl>
                                      </p:cBhvr>
                                    </p:animEffect>
                                    <p:animScale>
                                      <p:cBhvr>
                                        <p:cTn id="20" dur="250" autoRev="1" fill="hold"/>
                                        <p:tgtEl>
                                          <p:spTgt spid="10"/>
                                        </p:tgtEl>
                                      </p:cBhvr>
                                      <p:by x="105000" y="105000"/>
                                    </p:animScale>
                                  </p:childTnLst>
                                </p:cTn>
                              </p:par>
                              <p:par>
                                <p:cTn id="21" presetID="26" presetClass="emph" presetSubtype="0" repeatCount="indefinite" fill="hold" grpId="1" nodeType="withEffect">
                                  <p:stCondLst>
                                    <p:cond delay="0"/>
                                  </p:stCondLst>
                                  <p:childTnLst>
                                    <p:animEffect transition="out" filter="fade">
                                      <p:cBhvr>
                                        <p:cTn id="22" dur="500" tmFilter="0, 0; .2, .5; .8, .5; 1, 0"/>
                                        <p:tgtEl>
                                          <p:spTgt spid="11"/>
                                        </p:tgtEl>
                                      </p:cBhvr>
                                    </p:animEffect>
                                    <p:animScale>
                                      <p:cBhvr>
                                        <p:cTn id="23" dur="250" autoRev="1" fill="hold"/>
                                        <p:tgtEl>
                                          <p:spTgt spid="11"/>
                                        </p:tgtEl>
                                      </p:cBhvr>
                                      <p:by x="105000" y="105000"/>
                                    </p:animScale>
                                  </p:childTnLst>
                                </p:cTn>
                              </p:par>
                              <p:par>
                                <p:cTn id="24" presetID="26" presetClass="emph" presetSubtype="0" repeatCount="indefinite" fill="hold" grpId="1" nodeType="withEffect">
                                  <p:stCondLst>
                                    <p:cond delay="0"/>
                                  </p:stCondLst>
                                  <p:childTnLst>
                                    <p:animEffect transition="out" filter="fade">
                                      <p:cBhvr>
                                        <p:cTn id="25" dur="500" tmFilter="0, 0; .2, .5; .8, .5; 1, 0"/>
                                        <p:tgtEl>
                                          <p:spTgt spid="9"/>
                                        </p:tgtEl>
                                      </p:cBhvr>
                                    </p:animEffect>
                                    <p:animScale>
                                      <p:cBhvr>
                                        <p:cTn id="26" dur="250" autoRev="1" fill="hold"/>
                                        <p:tgtEl>
                                          <p:spTgt spid="9"/>
                                        </p:tgtEl>
                                      </p:cBhvr>
                                      <p:by x="105000" y="105000"/>
                                    </p:animScale>
                                  </p:childTnLst>
                                </p:cTn>
                              </p:par>
                              <p:par>
                                <p:cTn id="27" presetID="26" presetClass="emph" presetSubtype="0" repeatCount="indefinite" fill="hold" grpId="1" nodeType="withEffect">
                                  <p:stCondLst>
                                    <p:cond delay="0"/>
                                  </p:stCondLst>
                                  <p:childTnLst>
                                    <p:animEffect transition="out" filter="fade">
                                      <p:cBhvr>
                                        <p:cTn id="28" dur="500" tmFilter="0, 0; .2, .5; .8, .5; 1, 0"/>
                                        <p:tgtEl>
                                          <p:spTgt spid="13"/>
                                        </p:tgtEl>
                                      </p:cBhvr>
                                    </p:animEffect>
                                    <p:animScale>
                                      <p:cBhvr>
                                        <p:cTn id="29" dur="250" autoRev="1" fill="hold"/>
                                        <p:tgtEl>
                                          <p:spTgt spid="13"/>
                                        </p:tgtEl>
                                      </p:cBhvr>
                                      <p:by x="105000" y="105000"/>
                                    </p:animScale>
                                  </p:childTnLst>
                                </p:cTn>
                              </p:par>
                              <p:par>
                                <p:cTn id="30" presetID="1"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26" presetClass="emph" presetSubtype="0" repeatCount="indefinite" fill="hold" grpId="1" nodeType="withEffect">
                                  <p:stCondLst>
                                    <p:cond delay="0"/>
                                  </p:stCondLst>
                                  <p:childTnLst>
                                    <p:animEffect transition="out" filter="fade">
                                      <p:cBhvr>
                                        <p:cTn id="33" dur="500" tmFilter="0, 0; .2, .5; .8, .5; 1, 0"/>
                                        <p:tgtEl>
                                          <p:spTgt spid="14"/>
                                        </p:tgtEl>
                                      </p:cBhvr>
                                    </p:animEffect>
                                    <p:animScale>
                                      <p:cBhvr>
                                        <p:cTn id="34"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3" grpId="0" animBg="1"/>
      <p:bldP spid="13" grpId="1" animBg="1"/>
      <p:bldP spid="14" grpId="0" animBg="1"/>
      <p:bldP spid="1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3468516F-33E4-CE60-EE6D-B393A6F8030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206334C-ADED-2E33-458D-5D1644FFBB57}"/>
              </a:ext>
            </a:extLst>
          </p:cNvPr>
          <p:cNvGrpSpPr/>
          <p:nvPr/>
        </p:nvGrpSpPr>
        <p:grpSpPr>
          <a:xfrm>
            <a:off x="13660651" y="0"/>
            <a:ext cx="4627349" cy="10287000"/>
            <a:chOff x="0" y="0"/>
            <a:chExt cx="1218726" cy="2709333"/>
          </a:xfrm>
        </p:grpSpPr>
        <p:sp>
          <p:nvSpPr>
            <p:cNvPr id="3" name="Freeform 3">
              <a:extLst>
                <a:ext uri="{FF2B5EF4-FFF2-40B4-BE49-F238E27FC236}">
                  <a16:creationId xmlns:a16="http://schemas.microsoft.com/office/drawing/2014/main" id="{D833CBD8-EACB-773E-ECDB-B4D4B098A147}"/>
                </a:ext>
              </a:extLst>
            </p:cNvPr>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fr-FR"/>
            </a:p>
          </p:txBody>
        </p:sp>
        <p:sp>
          <p:nvSpPr>
            <p:cNvPr id="4" name="TextBox 4">
              <a:extLst>
                <a:ext uri="{FF2B5EF4-FFF2-40B4-BE49-F238E27FC236}">
                  <a16:creationId xmlns:a16="http://schemas.microsoft.com/office/drawing/2014/main" id="{B079CDFB-E307-1366-10E6-2A343AC5272A}"/>
                </a:ext>
              </a:extLst>
            </p:cNvPr>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7" name="TextBox 7">
            <a:extLst>
              <a:ext uri="{FF2B5EF4-FFF2-40B4-BE49-F238E27FC236}">
                <a16:creationId xmlns:a16="http://schemas.microsoft.com/office/drawing/2014/main" id="{2020E144-7D9B-77DA-4D6A-9BC91CD50473}"/>
              </a:ext>
            </a:extLst>
          </p:cNvPr>
          <p:cNvSpPr txBox="1"/>
          <p:nvPr/>
        </p:nvSpPr>
        <p:spPr>
          <a:xfrm>
            <a:off x="1028700" y="599709"/>
            <a:ext cx="57028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Modélisation</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pic>
        <p:nvPicPr>
          <p:cNvPr id="11" name="Image 10">
            <a:extLst>
              <a:ext uri="{FF2B5EF4-FFF2-40B4-BE49-F238E27FC236}">
                <a16:creationId xmlns:a16="http://schemas.microsoft.com/office/drawing/2014/main" id="{B2F3435F-4194-0AFA-4C48-27DDF213B911}"/>
              </a:ext>
            </a:extLst>
          </p:cNvPr>
          <p:cNvPicPr>
            <a:picLocks noChangeAspect="1"/>
          </p:cNvPicPr>
          <p:nvPr/>
        </p:nvPicPr>
        <p:blipFill>
          <a:blip r:embed="rId2"/>
          <a:stretch>
            <a:fillRect/>
          </a:stretch>
        </p:blipFill>
        <p:spPr>
          <a:xfrm>
            <a:off x="6083492" y="320681"/>
            <a:ext cx="11366308" cy="9976345"/>
          </a:xfrm>
          <a:prstGeom prst="rect">
            <a:avLst/>
          </a:prstGeom>
        </p:spPr>
      </p:pic>
      <p:sp>
        <p:nvSpPr>
          <p:cNvPr id="5" name="Rectangle : coins arrondis 4">
            <a:extLst>
              <a:ext uri="{FF2B5EF4-FFF2-40B4-BE49-F238E27FC236}">
                <a16:creationId xmlns:a16="http://schemas.microsoft.com/office/drawing/2014/main" id="{649B80D1-B73B-6FA3-539D-F27CDE1D3FA8}"/>
              </a:ext>
            </a:extLst>
          </p:cNvPr>
          <p:cNvSpPr/>
          <p:nvPr/>
        </p:nvSpPr>
        <p:spPr>
          <a:xfrm>
            <a:off x="381000" y="2863381"/>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Régression Ridge</a:t>
            </a:r>
          </a:p>
        </p:txBody>
      </p:sp>
      <p:sp>
        <p:nvSpPr>
          <p:cNvPr id="6" name="Rectangle : coins arrondis 5">
            <a:extLst>
              <a:ext uri="{FF2B5EF4-FFF2-40B4-BE49-F238E27FC236}">
                <a16:creationId xmlns:a16="http://schemas.microsoft.com/office/drawing/2014/main" id="{6BC9E79F-DEB8-2BCB-3214-E6234F965502}"/>
              </a:ext>
            </a:extLst>
          </p:cNvPr>
          <p:cNvSpPr/>
          <p:nvPr/>
        </p:nvSpPr>
        <p:spPr>
          <a:xfrm>
            <a:off x="381000" y="4577543"/>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Régression Lasso</a:t>
            </a:r>
          </a:p>
        </p:txBody>
      </p:sp>
      <p:sp>
        <p:nvSpPr>
          <p:cNvPr id="9" name="Rectangle : coins arrondis 8">
            <a:extLst>
              <a:ext uri="{FF2B5EF4-FFF2-40B4-BE49-F238E27FC236}">
                <a16:creationId xmlns:a16="http://schemas.microsoft.com/office/drawing/2014/main" id="{B42975B8-7D7C-4F02-D6C9-4BA1F1002CC3}"/>
              </a:ext>
            </a:extLst>
          </p:cNvPr>
          <p:cNvSpPr/>
          <p:nvPr/>
        </p:nvSpPr>
        <p:spPr>
          <a:xfrm>
            <a:off x="381000" y="6291705"/>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err="1"/>
              <a:t>Elastic</a:t>
            </a:r>
            <a:r>
              <a:rPr lang="fr-FR" sz="4000" b="1" dirty="0"/>
              <a:t>-Net</a:t>
            </a:r>
          </a:p>
        </p:txBody>
      </p:sp>
      <p:sp>
        <p:nvSpPr>
          <p:cNvPr id="10" name="Rectangle : coins arrondis 9">
            <a:extLst>
              <a:ext uri="{FF2B5EF4-FFF2-40B4-BE49-F238E27FC236}">
                <a16:creationId xmlns:a16="http://schemas.microsoft.com/office/drawing/2014/main" id="{D6223EE8-DCCB-6940-CCE3-A4ECC6F01530}"/>
              </a:ext>
            </a:extLst>
          </p:cNvPr>
          <p:cNvSpPr/>
          <p:nvPr/>
        </p:nvSpPr>
        <p:spPr>
          <a:xfrm>
            <a:off x="381000" y="8005867"/>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err="1"/>
              <a:t>XGBoost</a:t>
            </a:r>
            <a:endParaRPr lang="fr-FR" sz="4000" b="1" dirty="0"/>
          </a:p>
        </p:txBody>
      </p:sp>
    </p:spTree>
    <p:extLst>
      <p:ext uri="{BB962C8B-B14F-4D97-AF65-F5344CB8AC3E}">
        <p14:creationId xmlns:p14="http://schemas.microsoft.com/office/powerpoint/2010/main" val="3527053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22E00681-49AD-DC7D-4A93-43B816E32C1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83EF08C-37B5-5B28-038E-20001C40683A}"/>
              </a:ext>
            </a:extLst>
          </p:cNvPr>
          <p:cNvGrpSpPr/>
          <p:nvPr/>
        </p:nvGrpSpPr>
        <p:grpSpPr>
          <a:xfrm>
            <a:off x="13660651" y="0"/>
            <a:ext cx="4627349" cy="10287000"/>
            <a:chOff x="0" y="0"/>
            <a:chExt cx="1218726" cy="2709333"/>
          </a:xfrm>
        </p:grpSpPr>
        <p:sp>
          <p:nvSpPr>
            <p:cNvPr id="3" name="Freeform 3">
              <a:extLst>
                <a:ext uri="{FF2B5EF4-FFF2-40B4-BE49-F238E27FC236}">
                  <a16:creationId xmlns:a16="http://schemas.microsoft.com/office/drawing/2014/main" id="{C5FE0466-6D95-8F37-282F-C874B800F149}"/>
                </a:ext>
              </a:extLst>
            </p:cNvPr>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fr-FR"/>
            </a:p>
          </p:txBody>
        </p:sp>
        <p:sp>
          <p:nvSpPr>
            <p:cNvPr id="4" name="TextBox 4">
              <a:extLst>
                <a:ext uri="{FF2B5EF4-FFF2-40B4-BE49-F238E27FC236}">
                  <a16:creationId xmlns:a16="http://schemas.microsoft.com/office/drawing/2014/main" id="{3441B0EB-2B57-AC81-1AE7-C43F1701E312}"/>
                </a:ext>
              </a:extLst>
            </p:cNvPr>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7" name="TextBox 7">
            <a:extLst>
              <a:ext uri="{FF2B5EF4-FFF2-40B4-BE49-F238E27FC236}">
                <a16:creationId xmlns:a16="http://schemas.microsoft.com/office/drawing/2014/main" id="{47F82F4A-D888-FB12-EA9F-A4A4631EBB00}"/>
              </a:ext>
            </a:extLst>
          </p:cNvPr>
          <p:cNvSpPr txBox="1"/>
          <p:nvPr/>
        </p:nvSpPr>
        <p:spPr>
          <a:xfrm>
            <a:off x="1028700" y="599709"/>
            <a:ext cx="57028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err="1">
                <a:solidFill>
                  <a:srgbClr val="0F4662"/>
                </a:solidFill>
                <a:latin typeface="Cormorant Garamond Bold Italics"/>
                <a:ea typeface="Cormorant Garamond Bold Italics"/>
                <a:cs typeface="Cormorant Garamond Bold Italics"/>
                <a:sym typeface="Cormorant Garamond Bold Italics"/>
              </a:rPr>
              <a:t>Modélisation</a:t>
            </a:r>
            <a:endParaRPr lang="en-US" sz="6399" b="1" i="1" dirty="0">
              <a:solidFill>
                <a:srgbClr val="0F4662"/>
              </a:solidFill>
              <a:latin typeface="Cormorant Garamond Bold Italics"/>
              <a:ea typeface="Cormorant Garamond Bold Italics"/>
              <a:cs typeface="Cormorant Garamond Bold Italics"/>
              <a:sym typeface="Cormorant Garamond Bold Italics"/>
            </a:endParaRPr>
          </a:p>
        </p:txBody>
      </p:sp>
      <p:pic>
        <p:nvPicPr>
          <p:cNvPr id="6" name="Image 5">
            <a:extLst>
              <a:ext uri="{FF2B5EF4-FFF2-40B4-BE49-F238E27FC236}">
                <a16:creationId xmlns:a16="http://schemas.microsoft.com/office/drawing/2014/main" id="{23E00BA0-17D9-DB45-C652-946FF14AA2F6}"/>
              </a:ext>
            </a:extLst>
          </p:cNvPr>
          <p:cNvPicPr>
            <a:picLocks noChangeAspect="1"/>
          </p:cNvPicPr>
          <p:nvPr/>
        </p:nvPicPr>
        <p:blipFill>
          <a:blip r:embed="rId2"/>
          <a:stretch>
            <a:fillRect/>
          </a:stretch>
        </p:blipFill>
        <p:spPr>
          <a:xfrm>
            <a:off x="6712493" y="216589"/>
            <a:ext cx="11556457" cy="10070411"/>
          </a:xfrm>
          <a:prstGeom prst="rect">
            <a:avLst/>
          </a:prstGeom>
        </p:spPr>
      </p:pic>
      <p:sp>
        <p:nvSpPr>
          <p:cNvPr id="11" name="Rectangle : coins arrondis 10">
            <a:extLst>
              <a:ext uri="{FF2B5EF4-FFF2-40B4-BE49-F238E27FC236}">
                <a16:creationId xmlns:a16="http://schemas.microsoft.com/office/drawing/2014/main" id="{CBC0C184-53CA-D7D3-CEF2-64E0F5265362}"/>
              </a:ext>
            </a:extLst>
          </p:cNvPr>
          <p:cNvSpPr/>
          <p:nvPr/>
        </p:nvSpPr>
        <p:spPr>
          <a:xfrm>
            <a:off x="381000" y="2863381"/>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Régression Ridge</a:t>
            </a:r>
          </a:p>
        </p:txBody>
      </p:sp>
      <p:sp>
        <p:nvSpPr>
          <p:cNvPr id="12" name="Rectangle : coins arrondis 11">
            <a:extLst>
              <a:ext uri="{FF2B5EF4-FFF2-40B4-BE49-F238E27FC236}">
                <a16:creationId xmlns:a16="http://schemas.microsoft.com/office/drawing/2014/main" id="{5EAB57D4-FBB9-CEB4-0DB7-9428836C50E2}"/>
              </a:ext>
            </a:extLst>
          </p:cNvPr>
          <p:cNvSpPr/>
          <p:nvPr/>
        </p:nvSpPr>
        <p:spPr>
          <a:xfrm>
            <a:off x="381000" y="4577543"/>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t>Régression Lasso</a:t>
            </a:r>
          </a:p>
        </p:txBody>
      </p:sp>
      <p:sp>
        <p:nvSpPr>
          <p:cNvPr id="13" name="Rectangle : coins arrondis 12">
            <a:extLst>
              <a:ext uri="{FF2B5EF4-FFF2-40B4-BE49-F238E27FC236}">
                <a16:creationId xmlns:a16="http://schemas.microsoft.com/office/drawing/2014/main" id="{3DC50FD5-3100-8CF2-66E4-15E8298930CD}"/>
              </a:ext>
            </a:extLst>
          </p:cNvPr>
          <p:cNvSpPr/>
          <p:nvPr/>
        </p:nvSpPr>
        <p:spPr>
          <a:xfrm>
            <a:off x="381000" y="6291705"/>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err="1"/>
              <a:t>Elastic</a:t>
            </a:r>
            <a:r>
              <a:rPr lang="fr-FR" sz="4000" b="1" dirty="0"/>
              <a:t>-Net</a:t>
            </a:r>
          </a:p>
        </p:txBody>
      </p:sp>
      <p:sp>
        <p:nvSpPr>
          <p:cNvPr id="14" name="Rectangle : coins arrondis 13">
            <a:extLst>
              <a:ext uri="{FF2B5EF4-FFF2-40B4-BE49-F238E27FC236}">
                <a16:creationId xmlns:a16="http://schemas.microsoft.com/office/drawing/2014/main" id="{50F2891F-9E34-CB07-47C2-2CEC78E3F400}"/>
              </a:ext>
            </a:extLst>
          </p:cNvPr>
          <p:cNvSpPr/>
          <p:nvPr/>
        </p:nvSpPr>
        <p:spPr>
          <a:xfrm>
            <a:off x="381000" y="8005867"/>
            <a:ext cx="4964062" cy="1099019"/>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err="1"/>
              <a:t>XGBoost</a:t>
            </a:r>
            <a:endParaRPr lang="fr-FR" sz="4000" b="1" dirty="0"/>
          </a:p>
        </p:txBody>
      </p:sp>
    </p:spTree>
    <p:extLst>
      <p:ext uri="{BB962C8B-B14F-4D97-AF65-F5344CB8AC3E}">
        <p14:creationId xmlns:p14="http://schemas.microsoft.com/office/powerpoint/2010/main" val="22434246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11342914" y="0"/>
            <a:ext cx="6945086" cy="10287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2222" r="22222"/>
          <a:stretch/>
        </p:blipFill>
        <p:spPr>
          <a:xfrm>
            <a:off x="9318174" y="2525484"/>
            <a:ext cx="6662058" cy="6662058"/>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892823" y="8713695"/>
            <a:ext cx="342900" cy="3429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141951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94620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247289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299958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7105268" y="0"/>
            <a:ext cx="6945086" cy="10287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2235" r="12235"/>
          <a:stretch/>
        </p:blipFill>
        <p:spPr>
          <a:xfrm>
            <a:off x="-11046974" y="2453312"/>
            <a:ext cx="6714939" cy="6881190"/>
          </a:xfrm>
          <a:prstGeom prst="ellipse">
            <a:avLst/>
          </a:prstGeom>
          <a:ln>
            <a:solidFill>
              <a:schemeClr val="bg2"/>
            </a:solidFill>
          </a:ln>
        </p:spPr>
      </p:pic>
      <p:graphicFrame>
        <p:nvGraphicFramePr>
          <p:cNvPr id="2" name="Tableau 1">
            <a:extLst>
              <a:ext uri="{FF2B5EF4-FFF2-40B4-BE49-F238E27FC236}">
                <a16:creationId xmlns:a16="http://schemas.microsoft.com/office/drawing/2014/main" id="{C1485CB5-8C8E-B768-59D8-A3B658928605}"/>
              </a:ext>
            </a:extLst>
          </p:cNvPr>
          <p:cNvGraphicFramePr>
            <a:graphicFrameLocks noGrp="1"/>
          </p:cNvGraphicFramePr>
          <p:nvPr>
            <p:extLst>
              <p:ext uri="{D42A27DB-BD31-4B8C-83A1-F6EECF244321}">
                <p14:modId xmlns:p14="http://schemas.microsoft.com/office/powerpoint/2010/main" val="1171532357"/>
              </p:ext>
            </p:extLst>
          </p:nvPr>
        </p:nvGraphicFramePr>
        <p:xfrm>
          <a:off x="457201" y="2674172"/>
          <a:ext cx="8521360" cy="5425468"/>
        </p:xfrm>
        <a:graphic>
          <a:graphicData uri="http://schemas.openxmlformats.org/drawingml/2006/table">
            <a:tbl>
              <a:tblPr>
                <a:tableStyleId>{6E25E649-3F16-4E02-A733-19D2CDBF48F0}</a:tableStyleId>
              </a:tblPr>
              <a:tblGrid>
                <a:gridCol w="3172139">
                  <a:extLst>
                    <a:ext uri="{9D8B030D-6E8A-4147-A177-3AD203B41FA5}">
                      <a16:colId xmlns:a16="http://schemas.microsoft.com/office/drawing/2014/main" val="551045205"/>
                    </a:ext>
                  </a:extLst>
                </a:gridCol>
                <a:gridCol w="2548173">
                  <a:extLst>
                    <a:ext uri="{9D8B030D-6E8A-4147-A177-3AD203B41FA5}">
                      <a16:colId xmlns:a16="http://schemas.microsoft.com/office/drawing/2014/main" val="2274258189"/>
                    </a:ext>
                  </a:extLst>
                </a:gridCol>
                <a:gridCol w="2801048">
                  <a:extLst>
                    <a:ext uri="{9D8B030D-6E8A-4147-A177-3AD203B41FA5}">
                      <a16:colId xmlns:a16="http://schemas.microsoft.com/office/drawing/2014/main" val="1070557077"/>
                    </a:ext>
                  </a:extLst>
                </a:gridCol>
              </a:tblGrid>
              <a:tr h="692007">
                <a:tc gridSpan="3">
                  <a:txBody>
                    <a:bodyPr/>
                    <a:lstStyle/>
                    <a:p>
                      <a:pPr algn="ctr" fontAlgn="ctr"/>
                      <a:r>
                        <a:rPr lang="fr-FR" sz="3200" b="1" u="none" strike="noStrike" dirty="0">
                          <a:effectLst/>
                          <a:latin typeface="Quicksand" panose="020B0604020202020204" charset="0"/>
                        </a:rPr>
                        <a:t>Tests Statistiques</a:t>
                      </a:r>
                      <a:endParaRPr lang="fr-FR" sz="3200" b="1" i="0" u="none" strike="noStrike" dirty="0">
                        <a:solidFill>
                          <a:srgbClr val="000000"/>
                        </a:solidFill>
                        <a:effectLst/>
                        <a:latin typeface="Quicksand" panose="020B0604020202020204" charset="0"/>
                      </a:endParaRPr>
                    </a:p>
                  </a:txBody>
                  <a:tcPr marL="6350" marR="6350" marT="6350" marB="0" anchor="ctr">
                    <a:lnB w="28575" cap="flat" cmpd="sng" algn="ctr">
                      <a:solidFill>
                        <a:schemeClr val="tx1"/>
                      </a:solidFill>
                      <a:prstDash val="solid"/>
                      <a:round/>
                      <a:headEnd type="none" w="med" len="med"/>
                      <a:tailEnd type="none" w="med" len="med"/>
                    </a:lnB>
                    <a:solidFill>
                      <a:schemeClr val="bg2">
                        <a:lumMod val="90000"/>
                      </a:schemeClr>
                    </a:solidFill>
                  </a:tcPr>
                </a:tc>
                <a:tc hMerge="1">
                  <a:txBody>
                    <a:bodyPr/>
                    <a:lstStyle/>
                    <a:p>
                      <a:endParaRPr lang="fr-FR"/>
                    </a:p>
                  </a:txBody>
                  <a:tcPr/>
                </a:tc>
                <a:tc hMerge="1">
                  <a:txBody>
                    <a:bodyPr/>
                    <a:lstStyle/>
                    <a:p>
                      <a:pPr algn="l" fontAlgn="b"/>
                      <a:endParaRPr lang="fr-FR" sz="3200" b="0" i="0" u="none" strike="noStrike" dirty="0">
                        <a:solidFill>
                          <a:srgbClr val="000000"/>
                        </a:solidFill>
                        <a:effectLst/>
                        <a:latin typeface="Quicksand" panose="020B0604020202020204" charset="0"/>
                      </a:endParaRPr>
                    </a:p>
                  </a:txBody>
                  <a:tcPr marL="6350" marR="6350" marT="6350" marB="0" anchor="b">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9782758"/>
                  </a:ext>
                </a:extLst>
              </a:tr>
              <a:tr h="519365">
                <a:tc>
                  <a:txBody>
                    <a:bodyPr/>
                    <a:lstStyle/>
                    <a:p>
                      <a:pPr algn="l" fontAlgn="b"/>
                      <a:r>
                        <a:rPr lang="fr-FR" sz="3200" u="none" strike="noStrike" dirty="0">
                          <a:effectLst/>
                          <a:latin typeface="Quicksand" panose="020B0604020202020204" charset="0"/>
                        </a:rPr>
                        <a:t>Test</a:t>
                      </a:r>
                      <a:endParaRPr lang="fr-FR" sz="3200" b="0" i="0" u="none" strike="noStrike" dirty="0">
                        <a:solidFill>
                          <a:srgbClr val="000000"/>
                        </a:solidFill>
                        <a:effectLst/>
                        <a:latin typeface="Quicksand" panose="020B0604020202020204" charset="0"/>
                      </a:endParaRPr>
                    </a:p>
                  </a:txBody>
                  <a:tcPr marL="6350" marR="6350" marT="6350" marB="0" anchor="b">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fr-FR" sz="3200" u="none" strike="noStrike" dirty="0">
                          <a:effectLst/>
                          <a:latin typeface="Quicksand" panose="020B0604020202020204" charset="0"/>
                        </a:rPr>
                        <a:t>Statistique</a:t>
                      </a:r>
                      <a:endParaRPr lang="fr-FR" sz="3200" b="0" i="0" u="none" strike="noStrike" dirty="0">
                        <a:solidFill>
                          <a:srgbClr val="000000"/>
                        </a:solidFill>
                        <a:effectLst/>
                        <a:latin typeface="Quicksand" panose="020B0604020202020204" charset="0"/>
                      </a:endParaRPr>
                    </a:p>
                  </a:txBody>
                  <a:tcPr marL="6350" marR="6350" marT="6350" marB="0" anchor="b">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fontAlgn="b"/>
                      <a:r>
                        <a:rPr lang="fr-FR" sz="3200" u="none" strike="noStrike" dirty="0">
                          <a:effectLst/>
                          <a:latin typeface="Quicksand" panose="020B0604020202020204" charset="0"/>
                        </a:rPr>
                        <a:t>p-valeur</a:t>
                      </a:r>
                      <a:endParaRPr lang="fr-FR" sz="3200" b="0" i="0" u="none" strike="noStrike" dirty="0">
                        <a:solidFill>
                          <a:srgbClr val="000000"/>
                        </a:solidFill>
                        <a:effectLst/>
                        <a:latin typeface="Quicksand" panose="020B0604020202020204" charset="0"/>
                      </a:endParaRPr>
                    </a:p>
                  </a:txBody>
                  <a:tcPr marL="6350" marR="6350" marT="6350" marB="0" anchor="b">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6313022"/>
                  </a:ext>
                </a:extLst>
              </a:tr>
              <a:tr h="1024752">
                <a:tc>
                  <a:txBody>
                    <a:bodyPr/>
                    <a:lstStyle/>
                    <a:p>
                      <a:pPr algn="l" fontAlgn="ctr"/>
                      <a:r>
                        <a:rPr lang="fr-FR" sz="3200" u="none" strike="noStrike" dirty="0" err="1">
                          <a:effectLst/>
                          <a:latin typeface="Quicksand" panose="020B0604020202020204" charset="0"/>
                        </a:rPr>
                        <a:t>Ljung</a:t>
                      </a:r>
                      <a:r>
                        <a:rPr lang="fr-FR" sz="3200" u="none" strike="noStrike" dirty="0">
                          <a:effectLst/>
                          <a:latin typeface="Quicksand" panose="020B0604020202020204" charset="0"/>
                        </a:rPr>
                        <a:t>-Box (L1) (Q)</a:t>
                      </a:r>
                      <a:endParaRPr lang="fr-FR" sz="3200" b="0" i="0" u="none" strike="noStrike" dirty="0">
                        <a:solidFill>
                          <a:srgbClr val="000000"/>
                        </a:solidFill>
                        <a:effectLst/>
                        <a:latin typeface="Quicksand" panose="020B0604020202020204" charset="0"/>
                      </a:endParaRPr>
                    </a:p>
                  </a:txBody>
                  <a:tcPr marL="6350" marR="6350" marT="6350" marB="0" anchor="ctr">
                    <a:lnT w="28575" cap="flat" cmpd="sng" algn="ctr">
                      <a:solidFill>
                        <a:schemeClr val="tx1"/>
                      </a:solidFill>
                      <a:prstDash val="solid"/>
                      <a:round/>
                      <a:headEnd type="none" w="med" len="med"/>
                      <a:tailEnd type="none" w="med" len="med"/>
                    </a:lnT>
                  </a:tcPr>
                </a:tc>
                <a:tc>
                  <a:txBody>
                    <a:bodyPr/>
                    <a:lstStyle/>
                    <a:p>
                      <a:pPr algn="ctr" fontAlgn="ctr"/>
                      <a:r>
                        <a:rPr lang="fr-FR" sz="3200" u="none" strike="noStrike" dirty="0">
                          <a:effectLst/>
                          <a:latin typeface="Quicksand" panose="020B0604020202020204" charset="0"/>
                        </a:rPr>
                        <a:t>2.34</a:t>
                      </a:r>
                      <a:endParaRPr lang="fr-FR" sz="3200" b="0" i="0" u="none" strike="noStrike" dirty="0">
                        <a:solidFill>
                          <a:srgbClr val="000000"/>
                        </a:solidFill>
                        <a:effectLst/>
                        <a:latin typeface="Quicksand" panose="020B0604020202020204" charset="0"/>
                      </a:endParaRPr>
                    </a:p>
                  </a:txBody>
                  <a:tcPr marL="6350" marR="6350" marT="6350" marB="0" anchor="ctr">
                    <a:lnT w="28575" cap="flat" cmpd="sng" algn="ctr">
                      <a:solidFill>
                        <a:schemeClr val="tx1"/>
                      </a:solidFill>
                      <a:prstDash val="solid"/>
                      <a:round/>
                      <a:headEnd type="none" w="med" len="med"/>
                      <a:tailEnd type="none" w="med" len="med"/>
                    </a:lnT>
                  </a:tcPr>
                </a:tc>
                <a:tc>
                  <a:txBody>
                    <a:bodyPr/>
                    <a:lstStyle/>
                    <a:p>
                      <a:pPr algn="ctr" fontAlgn="ctr"/>
                      <a:r>
                        <a:rPr lang="fr-FR" sz="3200" u="none" strike="noStrike">
                          <a:effectLst/>
                          <a:latin typeface="Quicksand" panose="020B0604020202020204" charset="0"/>
                        </a:rPr>
                        <a:t>0.13</a:t>
                      </a:r>
                      <a:endParaRPr lang="fr-FR" sz="3200" b="0" i="0" u="none" strike="noStrike">
                        <a:solidFill>
                          <a:srgbClr val="000000"/>
                        </a:solidFill>
                        <a:effectLst/>
                        <a:latin typeface="Quicksand" panose="020B0604020202020204" charset="0"/>
                      </a:endParaRPr>
                    </a:p>
                  </a:txBody>
                  <a:tcPr marL="6350" marR="6350" marT="6350" marB="0" anchor="ct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31002134"/>
                  </a:ext>
                </a:extLst>
              </a:tr>
              <a:tr h="1024752">
                <a:tc>
                  <a:txBody>
                    <a:bodyPr/>
                    <a:lstStyle/>
                    <a:p>
                      <a:pPr algn="l" fontAlgn="ctr"/>
                      <a:r>
                        <a:rPr lang="fr-FR" sz="3200" u="none" strike="noStrike" dirty="0" err="1">
                          <a:effectLst/>
                          <a:latin typeface="Quicksand" panose="020B0604020202020204" charset="0"/>
                        </a:rPr>
                        <a:t>Jarque-Bera</a:t>
                      </a:r>
                      <a:r>
                        <a:rPr lang="fr-FR" sz="3200" u="none" strike="noStrike" dirty="0">
                          <a:effectLst/>
                          <a:latin typeface="Quicksand" panose="020B0604020202020204" charset="0"/>
                        </a:rPr>
                        <a:t> (JB)</a:t>
                      </a:r>
                      <a:endParaRPr lang="fr-FR" sz="3200" b="0" i="0" u="none" strike="noStrike" dirty="0">
                        <a:solidFill>
                          <a:srgbClr val="000000"/>
                        </a:solidFill>
                        <a:effectLst/>
                        <a:latin typeface="Quicksand" panose="020B0604020202020204" charset="0"/>
                      </a:endParaRPr>
                    </a:p>
                  </a:txBody>
                  <a:tcPr marL="6350" marR="6350" marT="6350" marB="0" anchor="ctr"/>
                </a:tc>
                <a:tc>
                  <a:txBody>
                    <a:bodyPr/>
                    <a:lstStyle/>
                    <a:p>
                      <a:pPr algn="ctr" fontAlgn="ctr"/>
                      <a:r>
                        <a:rPr lang="fr-FR" sz="3200" u="none" strike="noStrike" dirty="0">
                          <a:effectLst/>
                          <a:latin typeface="Quicksand" panose="020B0604020202020204" charset="0"/>
                        </a:rPr>
                        <a:t>668101390.78</a:t>
                      </a:r>
                      <a:endParaRPr lang="fr-FR" sz="3200" b="0" i="0" u="none" strike="noStrike" dirty="0">
                        <a:solidFill>
                          <a:srgbClr val="000000"/>
                        </a:solidFill>
                        <a:effectLst/>
                        <a:latin typeface="Quicksand" panose="020B0604020202020204" charset="0"/>
                      </a:endParaRPr>
                    </a:p>
                  </a:txBody>
                  <a:tcPr marL="6350" marR="6350" marT="6350" marB="0" anchor="ctr"/>
                </a:tc>
                <a:tc>
                  <a:txBody>
                    <a:bodyPr/>
                    <a:lstStyle/>
                    <a:p>
                      <a:pPr algn="ctr" fontAlgn="ctr"/>
                      <a:r>
                        <a:rPr lang="fr-FR" sz="3200" u="none" strike="noStrike" dirty="0">
                          <a:effectLst/>
                          <a:latin typeface="Quicksand" panose="020B0604020202020204" charset="0"/>
                        </a:rPr>
                        <a:t>0.00</a:t>
                      </a:r>
                      <a:endParaRPr lang="fr-FR" sz="3200" b="0" i="0" u="none" strike="noStrike" dirty="0">
                        <a:solidFill>
                          <a:srgbClr val="000000"/>
                        </a:solidFill>
                        <a:effectLst/>
                        <a:latin typeface="Quicksand" panose="020B0604020202020204" charset="0"/>
                      </a:endParaRPr>
                    </a:p>
                  </a:txBody>
                  <a:tcPr marL="6350" marR="6350" marT="6350" marB="0" anchor="ctr"/>
                </a:tc>
                <a:extLst>
                  <a:ext uri="{0D108BD9-81ED-4DB2-BD59-A6C34878D82A}">
                    <a16:rowId xmlns:a16="http://schemas.microsoft.com/office/drawing/2014/main" val="2136322928"/>
                  </a:ext>
                </a:extLst>
              </a:tr>
              <a:tr h="1024752">
                <a:tc>
                  <a:txBody>
                    <a:bodyPr/>
                    <a:lstStyle/>
                    <a:p>
                      <a:pPr algn="l" fontAlgn="ctr"/>
                      <a:r>
                        <a:rPr lang="fr-FR" sz="3200" u="none" strike="noStrike" dirty="0" err="1">
                          <a:effectLst/>
                          <a:latin typeface="Quicksand" panose="020B0604020202020204" charset="0"/>
                        </a:rPr>
                        <a:t>Heteroskedasticity</a:t>
                      </a:r>
                      <a:r>
                        <a:rPr lang="fr-FR" sz="3200" u="none" strike="noStrike" dirty="0">
                          <a:effectLst/>
                          <a:latin typeface="Quicksand" panose="020B0604020202020204" charset="0"/>
                        </a:rPr>
                        <a:t> (H)</a:t>
                      </a:r>
                      <a:endParaRPr lang="fr-FR" sz="3200" b="0" i="0" u="none" strike="noStrike" dirty="0">
                        <a:solidFill>
                          <a:srgbClr val="000000"/>
                        </a:solidFill>
                        <a:effectLst/>
                        <a:latin typeface="Quicksand" panose="020B0604020202020204" charset="0"/>
                      </a:endParaRPr>
                    </a:p>
                  </a:txBody>
                  <a:tcPr marL="6350" marR="6350" marT="6350" marB="0" anchor="ctr"/>
                </a:tc>
                <a:tc>
                  <a:txBody>
                    <a:bodyPr/>
                    <a:lstStyle/>
                    <a:p>
                      <a:pPr algn="ctr" fontAlgn="ctr"/>
                      <a:r>
                        <a:rPr lang="fr-FR" sz="3200" u="none" strike="noStrike" dirty="0">
                          <a:effectLst/>
                          <a:latin typeface="Quicksand" panose="020B0604020202020204" charset="0"/>
                        </a:rPr>
                        <a:t>0.06</a:t>
                      </a:r>
                      <a:endParaRPr lang="fr-FR" sz="3200" b="0" i="0" u="none" strike="noStrike" dirty="0">
                        <a:solidFill>
                          <a:srgbClr val="000000"/>
                        </a:solidFill>
                        <a:effectLst/>
                        <a:latin typeface="Quicksand" panose="020B0604020202020204" charset="0"/>
                      </a:endParaRPr>
                    </a:p>
                  </a:txBody>
                  <a:tcPr marL="6350" marR="6350" marT="6350" marB="0" anchor="ctr"/>
                </a:tc>
                <a:tc>
                  <a:txBody>
                    <a:bodyPr/>
                    <a:lstStyle/>
                    <a:p>
                      <a:pPr algn="ctr" fontAlgn="ctr"/>
                      <a:r>
                        <a:rPr lang="fr-FR" sz="3200" u="none" strike="noStrike" dirty="0">
                          <a:effectLst/>
                          <a:latin typeface="Quicksand" panose="020B0604020202020204" charset="0"/>
                        </a:rPr>
                        <a:t>0.00</a:t>
                      </a:r>
                      <a:endParaRPr lang="fr-FR" sz="3200" b="0" i="0" u="none" strike="noStrike" dirty="0">
                        <a:solidFill>
                          <a:srgbClr val="000000"/>
                        </a:solidFill>
                        <a:effectLst/>
                        <a:latin typeface="Quicksand" panose="020B0604020202020204" charset="0"/>
                      </a:endParaRPr>
                    </a:p>
                  </a:txBody>
                  <a:tcPr marL="6350" marR="6350" marT="6350" marB="0" anchor="ctr"/>
                </a:tc>
                <a:extLst>
                  <a:ext uri="{0D108BD9-81ED-4DB2-BD59-A6C34878D82A}">
                    <a16:rowId xmlns:a16="http://schemas.microsoft.com/office/drawing/2014/main" val="3563406936"/>
                  </a:ext>
                </a:extLst>
              </a:tr>
              <a:tr h="519365">
                <a:tc>
                  <a:txBody>
                    <a:bodyPr/>
                    <a:lstStyle/>
                    <a:p>
                      <a:pPr algn="l" fontAlgn="ctr"/>
                      <a:r>
                        <a:rPr lang="fr-FR" sz="3200" u="none" strike="noStrike" dirty="0" err="1">
                          <a:effectLst/>
                          <a:latin typeface="Quicksand" panose="020B0604020202020204" charset="0"/>
                        </a:rPr>
                        <a:t>Skew</a:t>
                      </a:r>
                      <a:endParaRPr lang="fr-FR" sz="3200" b="0" i="0" u="none" strike="noStrike" dirty="0">
                        <a:solidFill>
                          <a:srgbClr val="000000"/>
                        </a:solidFill>
                        <a:effectLst/>
                        <a:latin typeface="Quicksand" panose="020B0604020202020204" charset="0"/>
                      </a:endParaRPr>
                    </a:p>
                  </a:txBody>
                  <a:tcPr marL="6350" marR="6350" marT="6350" marB="0" anchor="ctr"/>
                </a:tc>
                <a:tc>
                  <a:txBody>
                    <a:bodyPr/>
                    <a:lstStyle/>
                    <a:p>
                      <a:pPr algn="ctr" fontAlgn="ctr"/>
                      <a:r>
                        <a:rPr lang="fr-FR" sz="3200" u="none" strike="noStrike" dirty="0">
                          <a:effectLst/>
                          <a:latin typeface="Quicksand" panose="020B0604020202020204" charset="0"/>
                        </a:rPr>
                        <a:t>33.33</a:t>
                      </a:r>
                      <a:endParaRPr lang="fr-FR" sz="3200" b="0" i="0" u="none" strike="noStrike" dirty="0">
                        <a:solidFill>
                          <a:srgbClr val="000000"/>
                        </a:solidFill>
                        <a:effectLst/>
                        <a:latin typeface="Quicksand" panose="020B0604020202020204" charset="0"/>
                      </a:endParaRPr>
                    </a:p>
                  </a:txBody>
                  <a:tcPr marL="6350" marR="6350" marT="6350" marB="0" anchor="ctr"/>
                </a:tc>
                <a:tc>
                  <a:txBody>
                    <a:bodyPr/>
                    <a:lstStyle/>
                    <a:p>
                      <a:pPr algn="ctr" fontAlgn="ctr"/>
                      <a:endParaRPr lang="fr-FR" sz="3200" b="0" i="0" u="none" strike="noStrike" dirty="0">
                        <a:solidFill>
                          <a:srgbClr val="000000"/>
                        </a:solidFill>
                        <a:effectLst/>
                        <a:latin typeface="Quicksand" panose="020B0604020202020204" charset="0"/>
                      </a:endParaRPr>
                    </a:p>
                  </a:txBody>
                  <a:tcPr marL="6350" marR="6350" marT="6350" marB="0" anchor="ctr"/>
                </a:tc>
                <a:extLst>
                  <a:ext uri="{0D108BD9-81ED-4DB2-BD59-A6C34878D82A}">
                    <a16:rowId xmlns:a16="http://schemas.microsoft.com/office/drawing/2014/main" val="2118520110"/>
                  </a:ext>
                </a:extLst>
              </a:tr>
              <a:tr h="620475">
                <a:tc>
                  <a:txBody>
                    <a:bodyPr/>
                    <a:lstStyle/>
                    <a:p>
                      <a:pPr algn="l" fontAlgn="ctr"/>
                      <a:r>
                        <a:rPr lang="fr-FR" sz="3200" u="none" strike="noStrike" kern="1200" dirty="0">
                          <a:solidFill>
                            <a:schemeClr val="dk1"/>
                          </a:solidFill>
                          <a:effectLst/>
                          <a:latin typeface="Quicksand" panose="020B0604020202020204" charset="0"/>
                        </a:rPr>
                        <a:t>Kurtosis</a:t>
                      </a:r>
                      <a:endParaRPr lang="fr-FR" sz="3200" u="none" strike="noStrike" kern="1200" dirty="0">
                        <a:solidFill>
                          <a:schemeClr val="dk1"/>
                        </a:solidFill>
                        <a:effectLst/>
                        <a:latin typeface="Quicksand" panose="020B0604020202020204" charset="0"/>
                        <a:ea typeface="+mn-ea"/>
                        <a:cs typeface="+mn-cs"/>
                      </a:endParaRPr>
                    </a:p>
                  </a:txBody>
                  <a:tcPr marL="6350" marR="6350" marT="6350" marB="0" anchor="ctr"/>
                </a:tc>
                <a:tc>
                  <a:txBody>
                    <a:bodyPr/>
                    <a:lstStyle/>
                    <a:p>
                      <a:pPr algn="ctr" fontAlgn="ctr"/>
                      <a:r>
                        <a:rPr lang="fr-FR" sz="3200" u="none" strike="noStrike" kern="1200" dirty="0">
                          <a:solidFill>
                            <a:schemeClr val="dk1"/>
                          </a:solidFill>
                          <a:effectLst/>
                          <a:latin typeface="Quicksand" panose="020B0604020202020204" charset="0"/>
                        </a:rPr>
                        <a:t>1793.61</a:t>
                      </a:r>
                      <a:endParaRPr lang="fr-FR" sz="3200" u="none" strike="noStrike" kern="1200" dirty="0">
                        <a:solidFill>
                          <a:schemeClr val="dk1"/>
                        </a:solidFill>
                        <a:effectLst/>
                        <a:latin typeface="Quicksand" panose="020B0604020202020204" charset="0"/>
                        <a:ea typeface="+mn-ea"/>
                        <a:cs typeface="+mn-cs"/>
                      </a:endParaRPr>
                    </a:p>
                  </a:txBody>
                  <a:tcPr marL="6350" marR="6350" marT="6350" marB="0" anchor="ctr"/>
                </a:tc>
                <a:tc>
                  <a:txBody>
                    <a:bodyPr/>
                    <a:lstStyle/>
                    <a:p>
                      <a:pPr algn="ctr" fontAlgn="b"/>
                      <a:endParaRPr lang="fr-FR" sz="3200" b="0" i="0" u="none" strike="noStrike" dirty="0">
                        <a:solidFill>
                          <a:srgbClr val="000000"/>
                        </a:solidFill>
                        <a:effectLst/>
                        <a:latin typeface="Quicksand" panose="020B0604020202020204" charset="0"/>
                      </a:endParaRPr>
                    </a:p>
                  </a:txBody>
                  <a:tcPr marL="6350" marR="6350" marT="6350" marB="0" anchor="b"/>
                </a:tc>
                <a:extLst>
                  <a:ext uri="{0D108BD9-81ED-4DB2-BD59-A6C34878D82A}">
                    <a16:rowId xmlns:a16="http://schemas.microsoft.com/office/drawing/2014/main" val="4002140473"/>
                  </a:ext>
                </a:extLst>
              </a:tr>
            </a:tbl>
          </a:graphicData>
        </a:graphic>
      </p:graphicFrame>
      <p:sp>
        <p:nvSpPr>
          <p:cNvPr id="3" name="Rectangle : coins arrondis 2">
            <a:extLst>
              <a:ext uri="{FF2B5EF4-FFF2-40B4-BE49-F238E27FC236}">
                <a16:creationId xmlns:a16="http://schemas.microsoft.com/office/drawing/2014/main" id="{55C0F746-0D6E-50BD-F87A-C34219AB0196}"/>
              </a:ext>
            </a:extLst>
          </p:cNvPr>
          <p:cNvSpPr/>
          <p:nvPr/>
        </p:nvSpPr>
        <p:spPr>
          <a:xfrm>
            <a:off x="6703173" y="773907"/>
            <a:ext cx="4964062" cy="1099019"/>
          </a:xfrm>
          <a:prstGeom prst="roundRect">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solidFill>
                  <a:schemeClr val="bg1"/>
                </a:solidFill>
              </a:rPr>
              <a:t>Modèle linéaire</a:t>
            </a:r>
          </a:p>
        </p:txBody>
      </p:sp>
    </p:spTree>
    <p:custDataLst>
      <p:tags r:id="rId1"/>
    </p:custDataLst>
    <p:extLst>
      <p:ext uri="{BB962C8B-B14F-4D97-AF65-F5344CB8AC3E}">
        <p14:creationId xmlns:p14="http://schemas.microsoft.com/office/powerpoint/2010/main" val="3257447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8402686" y="1"/>
            <a:ext cx="6945086" cy="10361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6" name="Rectangle 5">
            <a:extLst>
              <a:ext uri="{FF2B5EF4-FFF2-40B4-BE49-F238E27FC236}">
                <a16:creationId xmlns:a16="http://schemas.microsoft.com/office/drawing/2014/main" id="{BD71590B-2C43-48AA-A658-23ED991032C7}"/>
              </a:ext>
            </a:extLst>
          </p:cNvPr>
          <p:cNvSpPr/>
          <p:nvPr/>
        </p:nvSpPr>
        <p:spPr>
          <a:xfrm>
            <a:off x="1" y="0"/>
            <a:ext cx="6945086" cy="10287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2222" r="22222"/>
          <a:stretch/>
        </p:blipFill>
        <p:spPr>
          <a:xfrm>
            <a:off x="19167024" y="2525484"/>
            <a:ext cx="6662058" cy="6662058"/>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813182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8658513" y="8713695"/>
            <a:ext cx="342900" cy="342900"/>
          </a:xfrm>
          <a:prstGeom prst="ellipse">
            <a:avLst/>
          </a:prstGeom>
          <a:solidFill>
            <a:schemeClr val="accent2"/>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918520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971189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023858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pic>
        <p:nvPicPr>
          <p:cNvPr id="22" name="Picture 21">
            <a:extLst>
              <a:ext uri="{FF2B5EF4-FFF2-40B4-BE49-F238E27FC236}">
                <a16:creationId xmlns:a16="http://schemas.microsoft.com/office/drawing/2014/main" id="{34C31449-A6DD-47DD-912E-64882D9E16C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2235" r="12235"/>
          <a:stretch/>
        </p:blipFill>
        <p:spPr>
          <a:xfrm>
            <a:off x="837311" y="2453312"/>
            <a:ext cx="6714939" cy="6881190"/>
          </a:xfrm>
          <a:prstGeom prst="ellipse">
            <a:avLst/>
          </a:prstGeom>
          <a:ln>
            <a:solidFill>
              <a:schemeClr val="bg2"/>
            </a:solidFill>
          </a:ln>
        </p:spPr>
      </p:pic>
      <p:sp>
        <p:nvSpPr>
          <p:cNvPr id="3" name="Rectangle : coins arrondis 2">
            <a:extLst>
              <a:ext uri="{FF2B5EF4-FFF2-40B4-BE49-F238E27FC236}">
                <a16:creationId xmlns:a16="http://schemas.microsoft.com/office/drawing/2014/main" id="{0D3E95CA-271B-6BD7-6CAA-95EC0E9AB618}"/>
              </a:ext>
            </a:extLst>
          </p:cNvPr>
          <p:cNvSpPr/>
          <p:nvPr/>
        </p:nvSpPr>
        <p:spPr>
          <a:xfrm>
            <a:off x="6703173" y="773907"/>
            <a:ext cx="11092350" cy="1099019"/>
          </a:xfrm>
          <a:prstGeom prst="roundRect">
            <a:avLst/>
          </a:prstGeom>
          <a:solidFill>
            <a:srgbClr val="B7DE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solidFill>
                  <a:srgbClr val="0F4662"/>
                </a:solidFill>
              </a:rPr>
              <a:t>Ridge, Lasso, </a:t>
            </a:r>
            <a:r>
              <a:rPr lang="fr-FR" sz="4000" b="1" dirty="0" err="1">
                <a:solidFill>
                  <a:srgbClr val="0F4662"/>
                </a:solidFill>
              </a:rPr>
              <a:t>Elastic</a:t>
            </a:r>
            <a:r>
              <a:rPr lang="fr-FR" sz="4000" b="1" dirty="0">
                <a:solidFill>
                  <a:srgbClr val="0F4662"/>
                </a:solidFill>
              </a:rPr>
              <a:t>-Net, </a:t>
            </a:r>
            <a:r>
              <a:rPr lang="fr-FR" sz="4000" b="1" dirty="0" err="1">
                <a:solidFill>
                  <a:srgbClr val="0F4662"/>
                </a:solidFill>
              </a:rPr>
              <a:t>Random</a:t>
            </a:r>
            <a:r>
              <a:rPr lang="fr-FR" sz="4000" b="1" dirty="0">
                <a:solidFill>
                  <a:srgbClr val="0F4662"/>
                </a:solidFill>
              </a:rPr>
              <a:t> Forest, </a:t>
            </a:r>
            <a:r>
              <a:rPr lang="fr-FR" sz="4000" b="1" dirty="0" err="1">
                <a:solidFill>
                  <a:srgbClr val="0F4662"/>
                </a:solidFill>
              </a:rPr>
              <a:t>XGBoost</a:t>
            </a:r>
            <a:endParaRPr lang="fr-FR" sz="4000" b="1" dirty="0">
              <a:solidFill>
                <a:srgbClr val="0F4662"/>
              </a:solidFill>
            </a:endParaRPr>
          </a:p>
        </p:txBody>
      </p:sp>
      <p:pic>
        <p:nvPicPr>
          <p:cNvPr id="4" name="Image 3">
            <a:extLst>
              <a:ext uri="{FF2B5EF4-FFF2-40B4-BE49-F238E27FC236}">
                <a16:creationId xmlns:a16="http://schemas.microsoft.com/office/drawing/2014/main" id="{6B84385F-83B2-37A5-84E0-DEA514E871FA}"/>
              </a:ext>
            </a:extLst>
          </p:cNvPr>
          <p:cNvPicPr>
            <a:picLocks noChangeAspect="1"/>
          </p:cNvPicPr>
          <p:nvPr/>
        </p:nvPicPr>
        <p:blipFill>
          <a:blip r:embed="rId11"/>
          <a:stretch>
            <a:fillRect/>
          </a:stretch>
        </p:blipFill>
        <p:spPr>
          <a:xfrm>
            <a:off x="7742910" y="3339277"/>
            <a:ext cx="9967885" cy="3608446"/>
          </a:xfrm>
          <a:prstGeom prst="rect">
            <a:avLst/>
          </a:prstGeom>
        </p:spPr>
      </p:pic>
    </p:spTree>
    <p:custDataLst>
      <p:tags r:id="rId1"/>
    </p:custDataLst>
    <p:extLst>
      <p:ext uri="{BB962C8B-B14F-4D97-AF65-F5344CB8AC3E}">
        <p14:creationId xmlns:p14="http://schemas.microsoft.com/office/powerpoint/2010/main" val="39527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8402686" y="1"/>
            <a:ext cx="6945086" cy="103618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6" name="Rectangle 5">
            <a:extLst>
              <a:ext uri="{FF2B5EF4-FFF2-40B4-BE49-F238E27FC236}">
                <a16:creationId xmlns:a16="http://schemas.microsoft.com/office/drawing/2014/main" id="{BD71590B-2C43-48AA-A658-23ED991032C7}"/>
              </a:ext>
            </a:extLst>
          </p:cNvPr>
          <p:cNvSpPr/>
          <p:nvPr/>
        </p:nvSpPr>
        <p:spPr>
          <a:xfrm>
            <a:off x="1" y="0"/>
            <a:ext cx="6945086" cy="10287000"/>
          </a:xfrm>
          <a:prstGeom prst="rect">
            <a:avLst/>
          </a:prstGeom>
          <a:solidFill>
            <a:srgbClr val="A8DAC9"/>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2222" r="22222"/>
          <a:stretch/>
        </p:blipFill>
        <p:spPr>
          <a:xfrm>
            <a:off x="19167024" y="2525484"/>
            <a:ext cx="6662058" cy="6662058"/>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813182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865851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9185204" y="8713695"/>
            <a:ext cx="342900" cy="342900"/>
          </a:xfrm>
          <a:prstGeom prst="ellipse">
            <a:avLst/>
          </a:prstGeom>
          <a:solidFill>
            <a:srgbClr val="079B8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9711894"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0238583" y="8713695"/>
            <a:ext cx="342900" cy="3429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9728" tIns="109728" rIns="109728" bIns="109728" numCol="1" rtlCol="0" anchor="ctr"/>
          <a:lstStyle/>
          <a:p>
            <a:pPr algn="ctr"/>
            <a:endParaRPr lang="de-DE" altLang="de-DE" sz="1500" kern="0" dirty="0" err="1">
              <a:solidFill>
                <a:schemeClr val="tx1"/>
              </a:solidFill>
            </a:endParaRPr>
          </a:p>
        </p:txBody>
      </p:sp>
      <p:pic>
        <p:nvPicPr>
          <p:cNvPr id="22" name="Picture 21">
            <a:extLst>
              <a:ext uri="{FF2B5EF4-FFF2-40B4-BE49-F238E27FC236}">
                <a16:creationId xmlns:a16="http://schemas.microsoft.com/office/drawing/2014/main" id="{5184087C-95F7-481E-AB38-E0F9F79989FA}"/>
              </a:ext>
            </a:extLst>
          </p:cNvPr>
          <p:cNvPicPr>
            <a:picLocks noChangeAspect="1"/>
          </p:cNvPicPr>
          <p:nvPr/>
        </p:nvPicPr>
        <p:blipFill rotWithShape="1">
          <a:blip r:embed="rId9"/>
          <a:srcRect l="5130" t="24550" r="50815" b="9259"/>
          <a:stretch/>
        </p:blipFill>
        <p:spPr>
          <a:xfrm>
            <a:off x="726804" y="2525483"/>
            <a:ext cx="6797853" cy="6809019"/>
          </a:xfrm>
          <a:prstGeom prst="ellipse">
            <a:avLst/>
          </a:prstGeom>
          <a:ln>
            <a:solidFill>
              <a:schemeClr val="bg2"/>
            </a:solidFill>
          </a:ln>
        </p:spPr>
      </p:pic>
      <p:graphicFrame>
        <p:nvGraphicFramePr>
          <p:cNvPr id="2" name="Tableau 1">
            <a:extLst>
              <a:ext uri="{FF2B5EF4-FFF2-40B4-BE49-F238E27FC236}">
                <a16:creationId xmlns:a16="http://schemas.microsoft.com/office/drawing/2014/main" id="{FC029A69-B947-A1FD-3D48-E6F1FD4A6747}"/>
              </a:ext>
            </a:extLst>
          </p:cNvPr>
          <p:cNvGraphicFramePr>
            <a:graphicFrameLocks noGrp="1"/>
          </p:cNvGraphicFramePr>
          <p:nvPr>
            <p:extLst>
              <p:ext uri="{D42A27DB-BD31-4B8C-83A1-F6EECF244321}">
                <p14:modId xmlns:p14="http://schemas.microsoft.com/office/powerpoint/2010/main" val="2513457231"/>
              </p:ext>
            </p:extLst>
          </p:nvPr>
        </p:nvGraphicFramePr>
        <p:xfrm>
          <a:off x="8082838" y="2705100"/>
          <a:ext cx="8375992" cy="5547360"/>
        </p:xfrm>
        <a:graphic>
          <a:graphicData uri="http://schemas.openxmlformats.org/drawingml/2006/table">
            <a:tbl>
              <a:tblPr>
                <a:tableStyleId>{5940675A-B579-460E-94D1-54222C63F5DA}</a:tableStyleId>
              </a:tblPr>
              <a:tblGrid>
                <a:gridCol w="4187996">
                  <a:extLst>
                    <a:ext uri="{9D8B030D-6E8A-4147-A177-3AD203B41FA5}">
                      <a16:colId xmlns:a16="http://schemas.microsoft.com/office/drawing/2014/main" val="3436177305"/>
                    </a:ext>
                  </a:extLst>
                </a:gridCol>
                <a:gridCol w="4187996">
                  <a:extLst>
                    <a:ext uri="{9D8B030D-6E8A-4147-A177-3AD203B41FA5}">
                      <a16:colId xmlns:a16="http://schemas.microsoft.com/office/drawing/2014/main" val="2729745491"/>
                    </a:ext>
                  </a:extLst>
                </a:gridCol>
              </a:tblGrid>
              <a:tr h="0">
                <a:tc>
                  <a:txBody>
                    <a:bodyPr/>
                    <a:lstStyle/>
                    <a:p>
                      <a:pPr algn="l" fontAlgn="b"/>
                      <a:r>
                        <a:rPr lang="fr-FR" sz="2800" b="1" dirty="0">
                          <a:effectLst/>
                        </a:rPr>
                        <a:t>Variable</a:t>
                      </a:r>
                    </a:p>
                  </a:txBody>
                  <a:tcPr anchor="b"/>
                </a:tc>
                <a:tc>
                  <a:txBody>
                    <a:bodyPr/>
                    <a:lstStyle/>
                    <a:p>
                      <a:pPr algn="l" fontAlgn="b"/>
                      <a:r>
                        <a:rPr lang="fr-FR" sz="2800" b="1" dirty="0">
                          <a:effectLst/>
                        </a:rPr>
                        <a:t>Valeur</a:t>
                      </a:r>
                    </a:p>
                  </a:txBody>
                  <a:tcPr anchor="b"/>
                </a:tc>
                <a:extLst>
                  <a:ext uri="{0D108BD9-81ED-4DB2-BD59-A6C34878D82A}">
                    <a16:rowId xmlns:a16="http://schemas.microsoft.com/office/drawing/2014/main" val="941327529"/>
                  </a:ext>
                </a:extLst>
              </a:tr>
              <a:tr h="0">
                <a:tc>
                  <a:txBody>
                    <a:bodyPr/>
                    <a:lstStyle/>
                    <a:p>
                      <a:pPr algn="l" fontAlgn="base"/>
                      <a:r>
                        <a:rPr lang="fr-FR" sz="2400" b="0">
                          <a:effectLst/>
                        </a:rPr>
                        <a:t>Dep. Variable</a:t>
                      </a:r>
                      <a:endParaRPr lang="fr-FR" sz="2400">
                        <a:effectLst/>
                      </a:endParaRPr>
                    </a:p>
                  </a:txBody>
                  <a:tcPr anchor="ctr"/>
                </a:tc>
                <a:tc>
                  <a:txBody>
                    <a:bodyPr/>
                    <a:lstStyle/>
                    <a:p>
                      <a:pPr algn="l" fontAlgn="base"/>
                      <a:r>
                        <a:rPr lang="fr-FR" sz="2400">
                          <a:effectLst/>
                        </a:rPr>
                        <a:t>unit_sales</a:t>
                      </a:r>
                    </a:p>
                  </a:txBody>
                  <a:tcPr anchor="ctr"/>
                </a:tc>
                <a:extLst>
                  <a:ext uri="{0D108BD9-81ED-4DB2-BD59-A6C34878D82A}">
                    <a16:rowId xmlns:a16="http://schemas.microsoft.com/office/drawing/2014/main" val="3290017299"/>
                  </a:ext>
                </a:extLst>
              </a:tr>
              <a:tr h="0">
                <a:tc>
                  <a:txBody>
                    <a:bodyPr/>
                    <a:lstStyle/>
                    <a:p>
                      <a:pPr algn="l" fontAlgn="base"/>
                      <a:r>
                        <a:rPr lang="fr-FR" sz="2400" b="0">
                          <a:effectLst/>
                        </a:rPr>
                        <a:t>No. Observations</a:t>
                      </a:r>
                      <a:endParaRPr lang="fr-FR" sz="2400">
                        <a:effectLst/>
                      </a:endParaRPr>
                    </a:p>
                  </a:txBody>
                  <a:tcPr anchor="ctr"/>
                </a:tc>
                <a:tc>
                  <a:txBody>
                    <a:bodyPr/>
                    <a:lstStyle/>
                    <a:p>
                      <a:pPr algn="l" fontAlgn="base"/>
                      <a:r>
                        <a:rPr lang="fr-FR" sz="2400">
                          <a:effectLst/>
                        </a:rPr>
                        <a:t>5000</a:t>
                      </a:r>
                    </a:p>
                  </a:txBody>
                  <a:tcPr anchor="ctr"/>
                </a:tc>
                <a:extLst>
                  <a:ext uri="{0D108BD9-81ED-4DB2-BD59-A6C34878D82A}">
                    <a16:rowId xmlns:a16="http://schemas.microsoft.com/office/drawing/2014/main" val="4139147926"/>
                  </a:ext>
                </a:extLst>
              </a:tr>
              <a:tr h="0">
                <a:tc>
                  <a:txBody>
                    <a:bodyPr/>
                    <a:lstStyle/>
                    <a:p>
                      <a:pPr algn="l" fontAlgn="base"/>
                      <a:r>
                        <a:rPr lang="fr-FR" sz="2400" b="0">
                          <a:effectLst/>
                        </a:rPr>
                        <a:t>Model</a:t>
                      </a:r>
                      <a:endParaRPr lang="fr-FR" sz="2400">
                        <a:effectLst/>
                      </a:endParaRPr>
                    </a:p>
                  </a:txBody>
                  <a:tcPr anchor="ctr"/>
                </a:tc>
                <a:tc>
                  <a:txBody>
                    <a:bodyPr/>
                    <a:lstStyle/>
                    <a:p>
                      <a:pPr algn="l" fontAlgn="base"/>
                      <a:r>
                        <a:rPr lang="fr-FR" sz="2400">
                          <a:effectLst/>
                        </a:rPr>
                        <a:t>SARIMAX(5, 1, 0)</a:t>
                      </a:r>
                    </a:p>
                  </a:txBody>
                  <a:tcPr anchor="ctr"/>
                </a:tc>
                <a:extLst>
                  <a:ext uri="{0D108BD9-81ED-4DB2-BD59-A6C34878D82A}">
                    <a16:rowId xmlns:a16="http://schemas.microsoft.com/office/drawing/2014/main" val="2458716299"/>
                  </a:ext>
                </a:extLst>
              </a:tr>
              <a:tr h="0">
                <a:tc>
                  <a:txBody>
                    <a:bodyPr/>
                    <a:lstStyle/>
                    <a:p>
                      <a:pPr algn="l" fontAlgn="base"/>
                      <a:r>
                        <a:rPr lang="fr-FR" sz="2400" b="0">
                          <a:effectLst/>
                        </a:rPr>
                        <a:t>Log Likelihood</a:t>
                      </a:r>
                      <a:endParaRPr lang="fr-FR" sz="2400">
                        <a:effectLst/>
                      </a:endParaRPr>
                    </a:p>
                  </a:txBody>
                  <a:tcPr anchor="ctr"/>
                </a:tc>
                <a:tc>
                  <a:txBody>
                    <a:bodyPr/>
                    <a:lstStyle/>
                    <a:p>
                      <a:pPr algn="l" fontAlgn="base"/>
                      <a:r>
                        <a:rPr lang="fr-FR" sz="2400">
                          <a:effectLst/>
                        </a:rPr>
                        <a:t>-24699.918</a:t>
                      </a:r>
                    </a:p>
                  </a:txBody>
                  <a:tcPr anchor="ctr"/>
                </a:tc>
                <a:extLst>
                  <a:ext uri="{0D108BD9-81ED-4DB2-BD59-A6C34878D82A}">
                    <a16:rowId xmlns:a16="http://schemas.microsoft.com/office/drawing/2014/main" val="2858922746"/>
                  </a:ext>
                </a:extLst>
              </a:tr>
              <a:tr h="0">
                <a:tc>
                  <a:txBody>
                    <a:bodyPr/>
                    <a:lstStyle/>
                    <a:p>
                      <a:pPr algn="l" fontAlgn="base"/>
                      <a:r>
                        <a:rPr lang="fr-FR" sz="2400" b="0">
                          <a:effectLst/>
                        </a:rPr>
                        <a:t>AIC</a:t>
                      </a:r>
                      <a:endParaRPr lang="fr-FR" sz="2400">
                        <a:effectLst/>
                      </a:endParaRPr>
                    </a:p>
                  </a:txBody>
                  <a:tcPr anchor="ctr"/>
                </a:tc>
                <a:tc>
                  <a:txBody>
                    <a:bodyPr/>
                    <a:lstStyle/>
                    <a:p>
                      <a:pPr algn="l" fontAlgn="base"/>
                      <a:r>
                        <a:rPr lang="fr-FR" sz="2400">
                          <a:effectLst/>
                        </a:rPr>
                        <a:t>49411.835</a:t>
                      </a:r>
                    </a:p>
                  </a:txBody>
                  <a:tcPr anchor="ctr"/>
                </a:tc>
                <a:extLst>
                  <a:ext uri="{0D108BD9-81ED-4DB2-BD59-A6C34878D82A}">
                    <a16:rowId xmlns:a16="http://schemas.microsoft.com/office/drawing/2014/main" val="3185846467"/>
                  </a:ext>
                </a:extLst>
              </a:tr>
              <a:tr h="0">
                <a:tc>
                  <a:txBody>
                    <a:bodyPr/>
                    <a:lstStyle/>
                    <a:p>
                      <a:pPr algn="l" fontAlgn="base"/>
                      <a:r>
                        <a:rPr lang="fr-FR" sz="2400" b="0">
                          <a:effectLst/>
                        </a:rPr>
                        <a:t>BIC</a:t>
                      </a:r>
                      <a:endParaRPr lang="fr-FR" sz="2400">
                        <a:effectLst/>
                      </a:endParaRPr>
                    </a:p>
                  </a:txBody>
                  <a:tcPr anchor="ctr"/>
                </a:tc>
                <a:tc>
                  <a:txBody>
                    <a:bodyPr/>
                    <a:lstStyle/>
                    <a:p>
                      <a:pPr algn="l" fontAlgn="base"/>
                      <a:r>
                        <a:rPr lang="fr-FR" sz="2400">
                          <a:effectLst/>
                        </a:rPr>
                        <a:t>49450.931</a:t>
                      </a:r>
                    </a:p>
                  </a:txBody>
                  <a:tcPr anchor="ctr"/>
                </a:tc>
                <a:extLst>
                  <a:ext uri="{0D108BD9-81ED-4DB2-BD59-A6C34878D82A}">
                    <a16:rowId xmlns:a16="http://schemas.microsoft.com/office/drawing/2014/main" val="402997994"/>
                  </a:ext>
                </a:extLst>
              </a:tr>
              <a:tr h="0">
                <a:tc>
                  <a:txBody>
                    <a:bodyPr/>
                    <a:lstStyle/>
                    <a:p>
                      <a:pPr algn="l" fontAlgn="base"/>
                      <a:r>
                        <a:rPr lang="fr-FR" sz="2400" b="0">
                          <a:effectLst/>
                        </a:rPr>
                        <a:t>HQIC</a:t>
                      </a:r>
                      <a:endParaRPr lang="fr-FR" sz="2400">
                        <a:effectLst/>
                      </a:endParaRPr>
                    </a:p>
                  </a:txBody>
                  <a:tcPr anchor="ctr"/>
                </a:tc>
                <a:tc>
                  <a:txBody>
                    <a:bodyPr/>
                    <a:lstStyle/>
                    <a:p>
                      <a:pPr algn="l" fontAlgn="base"/>
                      <a:r>
                        <a:rPr lang="fr-FR" sz="2400">
                          <a:effectLst/>
                        </a:rPr>
                        <a:t>49425.539</a:t>
                      </a:r>
                    </a:p>
                  </a:txBody>
                  <a:tcPr anchor="ctr"/>
                </a:tc>
                <a:extLst>
                  <a:ext uri="{0D108BD9-81ED-4DB2-BD59-A6C34878D82A}">
                    <a16:rowId xmlns:a16="http://schemas.microsoft.com/office/drawing/2014/main" val="2740885042"/>
                  </a:ext>
                </a:extLst>
              </a:tr>
              <a:tr h="0">
                <a:tc>
                  <a:txBody>
                    <a:bodyPr/>
                    <a:lstStyle/>
                    <a:p>
                      <a:pPr algn="l" fontAlgn="base"/>
                      <a:r>
                        <a:rPr lang="fr-FR" sz="2400" b="0">
                          <a:effectLst/>
                        </a:rPr>
                        <a:t>Date</a:t>
                      </a:r>
                      <a:endParaRPr lang="fr-FR" sz="2400">
                        <a:effectLst/>
                      </a:endParaRPr>
                    </a:p>
                  </a:txBody>
                  <a:tcPr anchor="ctr"/>
                </a:tc>
                <a:tc>
                  <a:txBody>
                    <a:bodyPr/>
                    <a:lstStyle/>
                    <a:p>
                      <a:pPr algn="l" fontAlgn="base"/>
                      <a:r>
                        <a:rPr lang="fr-FR" sz="2400">
                          <a:effectLst/>
                        </a:rPr>
                        <a:t>Thu, 19 Dec 2024</a:t>
                      </a:r>
                    </a:p>
                  </a:txBody>
                  <a:tcPr anchor="ctr"/>
                </a:tc>
                <a:extLst>
                  <a:ext uri="{0D108BD9-81ED-4DB2-BD59-A6C34878D82A}">
                    <a16:rowId xmlns:a16="http://schemas.microsoft.com/office/drawing/2014/main" val="1417415504"/>
                  </a:ext>
                </a:extLst>
              </a:tr>
              <a:tr h="0">
                <a:tc>
                  <a:txBody>
                    <a:bodyPr/>
                    <a:lstStyle/>
                    <a:p>
                      <a:pPr algn="l" fontAlgn="base"/>
                      <a:r>
                        <a:rPr lang="fr-FR" sz="2400" b="0">
                          <a:effectLst/>
                        </a:rPr>
                        <a:t>Time</a:t>
                      </a:r>
                      <a:endParaRPr lang="fr-FR" sz="2400">
                        <a:effectLst/>
                      </a:endParaRPr>
                    </a:p>
                  </a:txBody>
                  <a:tcPr anchor="ctr"/>
                </a:tc>
                <a:tc>
                  <a:txBody>
                    <a:bodyPr/>
                    <a:lstStyle/>
                    <a:p>
                      <a:pPr algn="l" fontAlgn="base"/>
                      <a:r>
                        <a:rPr lang="fr-FR" sz="2400">
                          <a:effectLst/>
                        </a:rPr>
                        <a:t>06:46:04</a:t>
                      </a:r>
                    </a:p>
                  </a:txBody>
                  <a:tcPr anchor="ctr"/>
                </a:tc>
                <a:extLst>
                  <a:ext uri="{0D108BD9-81ED-4DB2-BD59-A6C34878D82A}">
                    <a16:rowId xmlns:a16="http://schemas.microsoft.com/office/drawing/2014/main" val="2530423012"/>
                  </a:ext>
                </a:extLst>
              </a:tr>
              <a:tr h="0">
                <a:tc>
                  <a:txBody>
                    <a:bodyPr/>
                    <a:lstStyle/>
                    <a:p>
                      <a:pPr algn="l" fontAlgn="base"/>
                      <a:r>
                        <a:rPr lang="fr-FR" sz="2400" b="0">
                          <a:effectLst/>
                        </a:rPr>
                        <a:t>Sample</a:t>
                      </a:r>
                      <a:endParaRPr lang="fr-FR" sz="2400">
                        <a:effectLst/>
                      </a:endParaRPr>
                    </a:p>
                  </a:txBody>
                  <a:tcPr anchor="ctr"/>
                </a:tc>
                <a:tc>
                  <a:txBody>
                    <a:bodyPr/>
                    <a:lstStyle/>
                    <a:p>
                      <a:pPr algn="l" fontAlgn="base"/>
                      <a:r>
                        <a:rPr lang="fr-FR" sz="2400">
                          <a:effectLst/>
                        </a:rPr>
                        <a:t>0</a:t>
                      </a:r>
                    </a:p>
                  </a:txBody>
                  <a:tcPr anchor="ctr"/>
                </a:tc>
                <a:extLst>
                  <a:ext uri="{0D108BD9-81ED-4DB2-BD59-A6C34878D82A}">
                    <a16:rowId xmlns:a16="http://schemas.microsoft.com/office/drawing/2014/main" val="571966393"/>
                  </a:ext>
                </a:extLst>
              </a:tr>
              <a:tr h="0">
                <a:tc>
                  <a:txBody>
                    <a:bodyPr/>
                    <a:lstStyle/>
                    <a:p>
                      <a:pPr algn="l" fontAlgn="base"/>
                      <a:r>
                        <a:rPr lang="fr-FR" sz="2400" b="0">
                          <a:effectLst/>
                        </a:rPr>
                        <a:t>Covariance Type</a:t>
                      </a:r>
                      <a:endParaRPr lang="fr-FR" sz="2400">
                        <a:effectLst/>
                      </a:endParaRPr>
                    </a:p>
                  </a:txBody>
                  <a:tcPr anchor="ctr"/>
                </a:tc>
                <a:tc>
                  <a:txBody>
                    <a:bodyPr/>
                    <a:lstStyle/>
                    <a:p>
                      <a:pPr algn="l" fontAlgn="base"/>
                      <a:r>
                        <a:rPr lang="fr-FR" sz="2400" dirty="0" err="1">
                          <a:effectLst/>
                        </a:rPr>
                        <a:t>opg</a:t>
                      </a:r>
                      <a:endParaRPr lang="fr-FR" sz="2400" dirty="0">
                        <a:effectLst/>
                      </a:endParaRPr>
                    </a:p>
                  </a:txBody>
                  <a:tcPr anchor="ctr"/>
                </a:tc>
                <a:extLst>
                  <a:ext uri="{0D108BD9-81ED-4DB2-BD59-A6C34878D82A}">
                    <a16:rowId xmlns:a16="http://schemas.microsoft.com/office/drawing/2014/main" val="2028002307"/>
                  </a:ext>
                </a:extLst>
              </a:tr>
            </a:tbl>
          </a:graphicData>
        </a:graphic>
      </p:graphicFrame>
      <p:sp>
        <p:nvSpPr>
          <p:cNvPr id="4" name="Rectangle : coins arrondis 3">
            <a:extLst>
              <a:ext uri="{FF2B5EF4-FFF2-40B4-BE49-F238E27FC236}">
                <a16:creationId xmlns:a16="http://schemas.microsoft.com/office/drawing/2014/main" id="{34225713-F615-82FA-4884-4981F784FC42}"/>
              </a:ext>
            </a:extLst>
          </p:cNvPr>
          <p:cNvSpPr/>
          <p:nvPr/>
        </p:nvSpPr>
        <p:spPr>
          <a:xfrm>
            <a:off x="6703173" y="773907"/>
            <a:ext cx="3008721" cy="1099019"/>
          </a:xfrm>
          <a:prstGeom prst="roundRect">
            <a:avLst/>
          </a:prstGeom>
          <a:solidFill>
            <a:srgbClr val="A8DA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000" b="1" dirty="0">
                <a:solidFill>
                  <a:schemeClr val="tx1">
                    <a:lumMod val="95000"/>
                    <a:lumOff val="5000"/>
                  </a:schemeClr>
                </a:solidFill>
              </a:rPr>
              <a:t>SARIMA</a:t>
            </a:r>
          </a:p>
        </p:txBody>
      </p:sp>
    </p:spTree>
    <p:custDataLst>
      <p:tags r:id="rId1"/>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wipe(left)">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27145FC0-7074-4654-BFB2-9079D943339C}"/>
              </a:ext>
            </a:extLst>
          </p:cNvPr>
          <p:cNvGraphicFramePr>
            <a:graphicFrameLocks noChangeAspect="1"/>
          </p:cNvGraphicFramePr>
          <p:nvPr>
            <p:custDataLst>
              <p:tags r:id="rId2"/>
            </p:custDataLst>
          </p:nvPr>
        </p:nvGraphicFramePr>
        <p:xfrm>
          <a:off x="2382" y="2382"/>
          <a:ext cx="2382" cy="2382"/>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5" name="Object 14" hidden="1">
                        <a:extLst>
                          <a:ext uri="{FF2B5EF4-FFF2-40B4-BE49-F238E27FC236}">
                            <a16:creationId xmlns:a16="http://schemas.microsoft.com/office/drawing/2014/main" id="{27145FC0-7074-4654-BFB2-9079D9433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 y="2382"/>
                        <a:ext cx="2382" cy="2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Rectangle 29">
            <a:extLst>
              <a:ext uri="{FF2B5EF4-FFF2-40B4-BE49-F238E27FC236}">
                <a16:creationId xmlns:a16="http://schemas.microsoft.com/office/drawing/2014/main" id="{74611A9E-EFF3-4BFF-8292-E729751B99C4}"/>
              </a:ext>
            </a:extLst>
          </p:cNvPr>
          <p:cNvSpPr/>
          <p:nvPr/>
        </p:nvSpPr>
        <p:spPr>
          <a:xfrm>
            <a:off x="-22818" y="2097882"/>
            <a:ext cx="18310818" cy="59221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sz="2700"/>
          </a:p>
        </p:txBody>
      </p:sp>
      <p:sp>
        <p:nvSpPr>
          <p:cNvPr id="22" name="TextBox 21">
            <a:extLst>
              <a:ext uri="{FF2B5EF4-FFF2-40B4-BE49-F238E27FC236}">
                <a16:creationId xmlns:a16="http://schemas.microsoft.com/office/drawing/2014/main" id="{A1822C06-3564-44B0-A787-3674A0B6C05B}"/>
              </a:ext>
            </a:extLst>
          </p:cNvPr>
          <p:cNvSpPr txBox="1"/>
          <p:nvPr/>
        </p:nvSpPr>
        <p:spPr>
          <a:xfrm>
            <a:off x="721595" y="668792"/>
            <a:ext cx="3488455" cy="1077218"/>
          </a:xfrm>
          <a:prstGeom prst="rect">
            <a:avLst/>
          </a:prstGeom>
          <a:noFill/>
        </p:spPr>
        <p:txBody>
          <a:bodyPr wrap="none" numCol="1" rtlCol="0">
            <a:spAutoFit/>
          </a:bodyPr>
          <a:lstStyle/>
          <a:p>
            <a:r>
              <a:rPr lang="de-DE" altLang="de-DE" sz="6400" b="1" spc="450" dirty="0" err="1">
                <a:solidFill>
                  <a:schemeClr val="accent5"/>
                </a:solidFill>
                <a:latin typeface="Cormorant Garamond Bold Italics" panose="020B0604020202020204" charset="0"/>
              </a:rPr>
              <a:t>Résultats</a:t>
            </a:r>
            <a:endParaRPr lang="de-DE" altLang="de-DE" sz="6400" b="1" spc="450" dirty="0">
              <a:solidFill>
                <a:schemeClr val="accent5"/>
              </a:solidFill>
              <a:latin typeface="Cormorant Garamond Bold Italics" panose="020B0604020202020204" charset="0"/>
            </a:endParaRPr>
          </a:p>
        </p:txBody>
      </p:sp>
      <p:pic>
        <p:nvPicPr>
          <p:cNvPr id="24" name="Image 23">
            <a:extLst>
              <a:ext uri="{FF2B5EF4-FFF2-40B4-BE49-F238E27FC236}">
                <a16:creationId xmlns:a16="http://schemas.microsoft.com/office/drawing/2014/main" id="{4941CA6E-A6D7-939D-7F91-2F733A2D1255}"/>
              </a:ext>
            </a:extLst>
          </p:cNvPr>
          <p:cNvPicPr>
            <a:picLocks noChangeAspect="1"/>
          </p:cNvPicPr>
          <p:nvPr/>
        </p:nvPicPr>
        <p:blipFill>
          <a:blip r:embed="rId6"/>
          <a:stretch>
            <a:fillRect/>
          </a:stretch>
        </p:blipFill>
        <p:spPr>
          <a:xfrm>
            <a:off x="990600" y="2801627"/>
            <a:ext cx="6400800" cy="4902021"/>
          </a:xfrm>
          <a:prstGeom prst="rect">
            <a:avLst/>
          </a:prstGeom>
        </p:spPr>
      </p:pic>
      <p:pic>
        <p:nvPicPr>
          <p:cNvPr id="26" name="Image 25">
            <a:extLst>
              <a:ext uri="{FF2B5EF4-FFF2-40B4-BE49-F238E27FC236}">
                <a16:creationId xmlns:a16="http://schemas.microsoft.com/office/drawing/2014/main" id="{63D72447-7845-43E0-5970-DA1C87A1F0C5}"/>
              </a:ext>
            </a:extLst>
          </p:cNvPr>
          <p:cNvPicPr>
            <a:picLocks noChangeAspect="1"/>
          </p:cNvPicPr>
          <p:nvPr/>
        </p:nvPicPr>
        <p:blipFill>
          <a:blip r:embed="rId7"/>
          <a:stretch>
            <a:fillRect/>
          </a:stretch>
        </p:blipFill>
        <p:spPr>
          <a:xfrm>
            <a:off x="9753600" y="2787590"/>
            <a:ext cx="6400800" cy="4902021"/>
          </a:xfrm>
          <a:prstGeom prst="rect">
            <a:avLst/>
          </a:prstGeom>
        </p:spPr>
      </p:pic>
    </p:spTree>
    <p:custDataLst>
      <p:tags r:id="rId1"/>
    </p:custDataLst>
    <p:extLst>
      <p:ext uri="{BB962C8B-B14F-4D97-AF65-F5344CB8AC3E}">
        <p14:creationId xmlns:p14="http://schemas.microsoft.com/office/powerpoint/2010/main" val="3023162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3816256" y="4231184"/>
            <a:ext cx="10655487" cy="2045560"/>
          </a:xfrm>
          <a:prstGeom prst="rect">
            <a:avLst/>
          </a:prstGeom>
        </p:spPr>
        <p:txBody>
          <a:bodyPr lIns="0" tIns="0" rIns="0" bIns="0" rtlCol="0" anchor="t">
            <a:spAutoFit/>
          </a:bodyPr>
          <a:lstStyle/>
          <a:p>
            <a:pPr lvl="0" algn="ctr">
              <a:lnSpc>
                <a:spcPts val="4079"/>
              </a:lnSpc>
            </a:pPr>
            <a:r>
              <a:rPr lang="fr-FR" sz="2400" dirty="0">
                <a:solidFill>
                  <a:srgbClr val="0F4662"/>
                </a:solidFill>
                <a:latin typeface="Quicksand"/>
                <a:ea typeface="Quicksand"/>
                <a:cs typeface="Quicksand"/>
                <a:sym typeface="Quicksand"/>
              </a:rPr>
              <a:t>En mettant en œuvre une stratégie de vente bien documentée et innovante, notre objectif n’est pas seulement d’augmenter les chiffres de vente immédiats, mais aussi d’établir un cadre durable pour une croissance et un succès continu.</a:t>
            </a:r>
            <a:endParaRPr lang="en-US" sz="2400" dirty="0">
              <a:solidFill>
                <a:srgbClr val="0F4662"/>
              </a:solidFill>
              <a:latin typeface="Quicksand"/>
              <a:ea typeface="Quicksand"/>
              <a:cs typeface="Quicksand"/>
              <a:sym typeface="Quicksand"/>
            </a:endParaRPr>
          </a:p>
        </p:txBody>
      </p:sp>
      <p:sp>
        <p:nvSpPr>
          <p:cNvPr id="4" name="AutoShape 4"/>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5" name="AutoShape 5"/>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2292854" y="3404466"/>
            <a:ext cx="13702290" cy="3478068"/>
          </a:xfrm>
          <a:prstGeom prst="rect">
            <a:avLst/>
          </a:prstGeom>
        </p:spPr>
        <p:txBody>
          <a:bodyPr wrap="square" lIns="0" tIns="0" rIns="0" bIns="0" rtlCol="0" anchor="t">
            <a:spAutoFit/>
          </a:bodyPr>
          <a:lstStyle/>
          <a:p>
            <a:pPr marL="0" lvl="0" indent="0" algn="ctr">
              <a:lnSpc>
                <a:spcPts val="26009"/>
              </a:lnSpc>
              <a:spcBef>
                <a:spcPct val="0"/>
              </a:spcBef>
            </a:pPr>
            <a:r>
              <a:rPr lang="en-US" sz="26800" b="1" i="1" dirty="0">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23" presetClass="exit" presetSubtype="32" repeatCount="indefinite" fill="hold" grpId="1" nodeType="withEffect">
                                  <p:stCondLst>
                                    <p:cond delay="0"/>
                                  </p:stCondLst>
                                  <p:iterate type="lt">
                                    <p:tmPct val="0"/>
                                  </p:iterate>
                                  <p:childTnLst>
                                    <p:anim calcmode="lin" valueType="num">
                                      <p:cBhvr>
                                        <p:cTn id="8" dur="500"/>
                                        <p:tgtEl>
                                          <p:spTgt spid="2">
                                            <p:txEl>
                                              <p:pRg st="0" end="0"/>
                                            </p:txEl>
                                          </p:spTgt>
                                        </p:tgtEl>
                                        <p:attrNameLst>
                                          <p:attrName>ppt_w</p:attrName>
                                        </p:attrNameLst>
                                      </p:cBhvr>
                                      <p:tavLst>
                                        <p:tav tm="0">
                                          <p:val>
                                            <p:strVal val="ppt_w"/>
                                          </p:val>
                                        </p:tav>
                                        <p:tav tm="100000">
                                          <p:val>
                                            <p:fltVal val="0"/>
                                          </p:val>
                                        </p:tav>
                                      </p:tavLst>
                                    </p:anim>
                                    <p:anim calcmode="lin" valueType="num">
                                      <p:cBhvr>
                                        <p:cTn id="9" dur="500"/>
                                        <p:tgtEl>
                                          <p:spTgt spid="2">
                                            <p:txEl>
                                              <p:pRg st="0" end="0"/>
                                            </p:txEl>
                                          </p:spTgt>
                                        </p:tgtEl>
                                        <p:attrNameLst>
                                          <p:attrName>ppt_h</p:attrName>
                                        </p:attrNameLst>
                                      </p:cBhvr>
                                      <p:tavLst>
                                        <p:tav tm="0">
                                          <p:val>
                                            <p:strVal val="ppt_h"/>
                                          </p:val>
                                        </p:tav>
                                        <p:tav tm="100000">
                                          <p:val>
                                            <p:fltVal val="0"/>
                                          </p:val>
                                        </p:tav>
                                      </p:tavLst>
                                    </p:anim>
                                    <p:set>
                                      <p:cBhvr>
                                        <p:cTn id="10" dur="1" fill="hold">
                                          <p:stCondLst>
                                            <p:cond delay="4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114800" y="3786659"/>
            <a:ext cx="10466646" cy="3109441"/>
          </a:xfrm>
          <a:prstGeom prst="rect">
            <a:avLst/>
          </a:prstGeom>
        </p:spPr>
        <p:txBody>
          <a:bodyPr wrap="square" lIns="0" tIns="0" rIns="0" bIns="0" rtlCol="0" anchor="t">
            <a:spAutoFit/>
          </a:bodyPr>
          <a:lstStyle/>
          <a:p>
            <a:pPr marL="0" lvl="0" indent="0" algn="ctr">
              <a:lnSpc>
                <a:spcPts val="4079"/>
              </a:lnSpc>
            </a:pPr>
            <a:r>
              <a:rPr lang="fr-FR" sz="2800" dirty="0">
                <a:latin typeface="Quicksand"/>
                <a:ea typeface="Quicksand"/>
                <a:cs typeface="Quicksand"/>
                <a:sym typeface="Quicksand"/>
              </a:rPr>
              <a:t>Dans un marché de la vente au détail de plus en plus compétitif, il est essentiel pour </a:t>
            </a:r>
            <a:r>
              <a:rPr lang="fr-FR" sz="2800" dirty="0" err="1">
                <a:latin typeface="Quicksand"/>
                <a:ea typeface="Quicksand"/>
                <a:cs typeface="Quicksand"/>
                <a:sym typeface="Quicksand"/>
              </a:rPr>
              <a:t>Favorita</a:t>
            </a:r>
            <a:r>
              <a:rPr lang="fr-FR" sz="2800" dirty="0">
                <a:latin typeface="Quicksand"/>
                <a:ea typeface="Quicksand"/>
                <a:cs typeface="Quicksand"/>
                <a:sym typeface="Quicksand"/>
              </a:rPr>
              <a:t> d'anticiper la demande de ses clients pour rester compétitif. Ce projet de prévision des ventes vise à offrir une solution data-</a:t>
            </a:r>
            <a:r>
              <a:rPr lang="fr-FR" sz="2800" dirty="0" err="1">
                <a:latin typeface="Quicksand"/>
                <a:ea typeface="Quicksand"/>
                <a:cs typeface="Quicksand"/>
                <a:sym typeface="Quicksand"/>
              </a:rPr>
              <a:t>driven</a:t>
            </a:r>
            <a:r>
              <a:rPr lang="fr-FR" sz="2800" dirty="0">
                <a:latin typeface="Quicksand"/>
                <a:ea typeface="Quicksand"/>
                <a:cs typeface="Quicksand"/>
                <a:sym typeface="Quicksand"/>
              </a:rPr>
              <a:t> permettant d'optimiser la gestion des stocks et de mieux planifier les opérations, tout en améliorant l'expérience client. </a:t>
            </a:r>
            <a:endParaRPr lang="en-US" sz="2800" dirty="0">
              <a:latin typeface="Quicksand"/>
              <a:ea typeface="Quicksand"/>
              <a:cs typeface="Quicksand"/>
              <a:sym typeface="Quicksand"/>
            </a:endParaRP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4" name="AutoShape 4"/>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6" name="TextBox 6"/>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21EBC284-B254-F5FE-92F0-570F5FA49D2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D130EB3-C04C-A166-8EA0-8FA9EB8B1DBD}"/>
              </a:ext>
            </a:extLst>
          </p:cNvPr>
          <p:cNvSpPr txBox="1"/>
          <p:nvPr/>
        </p:nvSpPr>
        <p:spPr>
          <a:xfrm>
            <a:off x="2402735" y="4116264"/>
            <a:ext cx="9960491" cy="2583656"/>
          </a:xfrm>
          <a:prstGeom prst="rect">
            <a:avLst/>
          </a:prstGeom>
        </p:spPr>
        <p:txBody>
          <a:bodyPr lIns="0" tIns="0" rIns="0" bIns="0" rtlCol="0" anchor="t">
            <a:spAutoFit/>
          </a:bodyPr>
          <a:lstStyle/>
          <a:p>
            <a:pPr marL="0" lvl="0" indent="0" algn="ctr">
              <a:lnSpc>
                <a:spcPts val="4079"/>
              </a:lnSpc>
            </a:pPr>
            <a:r>
              <a:rPr lang="fr-FR" sz="2800" dirty="0">
                <a:latin typeface="Quicksand"/>
                <a:ea typeface="Quicksand"/>
                <a:cs typeface="Quicksand"/>
                <a:sym typeface="Quicksand"/>
              </a:rPr>
              <a:t>En nous appuyant sur des données riches et variées, nous avons développé un modèle capable de prédire les fluctuations des ventes, prenant en compte des facteurs tels que les promotions, la saisonnalité et les événements spéciaux. </a:t>
            </a:r>
            <a:endParaRPr lang="en-US" sz="2800" dirty="0">
              <a:latin typeface="Quicksand"/>
              <a:ea typeface="Quicksand"/>
              <a:cs typeface="Quicksand"/>
              <a:sym typeface="Quicksand"/>
            </a:endParaRPr>
          </a:p>
        </p:txBody>
      </p:sp>
      <p:sp>
        <p:nvSpPr>
          <p:cNvPr id="3" name="AutoShape 3">
            <a:extLst>
              <a:ext uri="{FF2B5EF4-FFF2-40B4-BE49-F238E27FC236}">
                <a16:creationId xmlns:a16="http://schemas.microsoft.com/office/drawing/2014/main" id="{55D886B7-D83C-A919-A22D-B6A9E9C99119}"/>
              </a:ext>
            </a:extLst>
          </p:cNvPr>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4" name="AutoShape 4">
            <a:extLst>
              <a:ext uri="{FF2B5EF4-FFF2-40B4-BE49-F238E27FC236}">
                <a16:creationId xmlns:a16="http://schemas.microsoft.com/office/drawing/2014/main" id="{F0E0F7F1-C8CF-62A2-5118-30DD7AFE756E}"/>
              </a:ext>
            </a:extLst>
          </p:cNvPr>
          <p:cNvSpPr/>
          <p:nvPr/>
        </p:nvSpPr>
        <p:spPr>
          <a:xfrm>
            <a:off x="5897880" y="7171009"/>
            <a:ext cx="6492240" cy="0"/>
          </a:xfrm>
          <a:prstGeom prst="line">
            <a:avLst/>
          </a:prstGeom>
          <a:ln w="76200" cap="flat">
            <a:solidFill>
              <a:srgbClr val="0F4662"/>
            </a:solidFill>
            <a:prstDash val="solid"/>
            <a:headEnd type="none" w="sm" len="sm"/>
            <a:tailEnd type="none" w="sm" len="sm"/>
          </a:ln>
        </p:spPr>
        <p:txBody>
          <a:bodyPr/>
          <a:lstStyle/>
          <a:p>
            <a:endParaRPr lang="fr-FR"/>
          </a:p>
        </p:txBody>
      </p:sp>
      <p:sp>
        <p:nvSpPr>
          <p:cNvPr id="5" name="Freeform 5">
            <a:extLst>
              <a:ext uri="{FF2B5EF4-FFF2-40B4-BE49-F238E27FC236}">
                <a16:creationId xmlns:a16="http://schemas.microsoft.com/office/drawing/2014/main" id="{76D36B37-B798-F533-CAEA-DB2E80650309}"/>
              </a:ext>
            </a:extLst>
          </p:cNvPr>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TextBox 6">
            <a:extLst>
              <a:ext uri="{FF2B5EF4-FFF2-40B4-BE49-F238E27FC236}">
                <a16:creationId xmlns:a16="http://schemas.microsoft.com/office/drawing/2014/main" id="{9E1344A5-6094-B89B-D088-129020B59B40}"/>
              </a:ext>
            </a:extLst>
          </p:cNvPr>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a:extLst>
              <a:ext uri="{FF2B5EF4-FFF2-40B4-BE49-F238E27FC236}">
                <a16:creationId xmlns:a16="http://schemas.microsoft.com/office/drawing/2014/main" id="{E57B558A-5521-AA07-89A7-F8ED44B0C398}"/>
              </a:ext>
            </a:extLst>
          </p:cNvPr>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grpSp>
        <p:nvGrpSpPr>
          <p:cNvPr id="8" name="Group 5">
            <a:extLst>
              <a:ext uri="{FF2B5EF4-FFF2-40B4-BE49-F238E27FC236}">
                <a16:creationId xmlns:a16="http://schemas.microsoft.com/office/drawing/2014/main" id="{3FC8B16E-51DC-CC9A-7225-5B468710C788}"/>
              </a:ext>
            </a:extLst>
          </p:cNvPr>
          <p:cNvGrpSpPr/>
          <p:nvPr/>
        </p:nvGrpSpPr>
        <p:grpSpPr>
          <a:xfrm>
            <a:off x="12725400" y="2895359"/>
            <a:ext cx="4305300" cy="4783198"/>
            <a:chOff x="0" y="0"/>
            <a:chExt cx="8441085" cy="10097834"/>
          </a:xfrm>
          <a:blipFill dpi="0"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p:grpSpPr>
        <p:pic>
          <p:nvPicPr>
            <p:cNvPr id="9" name="Picture 6">
              <a:extLst>
                <a:ext uri="{FF2B5EF4-FFF2-40B4-BE49-F238E27FC236}">
                  <a16:creationId xmlns:a16="http://schemas.microsoft.com/office/drawing/2014/main" id="{5A671F3A-1645-18C1-B3CF-33CCAE6571D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2136" r="22136"/>
            <a:stretch/>
          </p:blipFill>
          <p:spPr>
            <a:xfrm>
              <a:off x="0" y="0"/>
              <a:ext cx="8441085" cy="10097834"/>
            </a:xfrm>
            <a:prstGeom prst="rect">
              <a:avLst/>
            </a:prstGeom>
            <a:grpFill/>
          </p:spPr>
        </p:pic>
      </p:grpSp>
    </p:spTree>
    <p:extLst>
      <p:ext uri="{BB962C8B-B14F-4D97-AF65-F5344CB8AC3E}">
        <p14:creationId xmlns:p14="http://schemas.microsoft.com/office/powerpoint/2010/main" val="101984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fr-FR"/>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9871981" y="1879554"/>
            <a:ext cx="7445822" cy="6712464"/>
            <a:chOff x="-1486677" y="436683"/>
            <a:chExt cx="9927763" cy="8370634"/>
          </a:xfrm>
          <a:blipFill dpi="0"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a:blipFill>
        </p:grpSpPr>
        <p:pic>
          <p:nvPicPr>
            <p:cNvPr id="6" name="Picture 6"/>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2136" r="22136"/>
            <a:stretch/>
          </p:blipFill>
          <p:spPr>
            <a:xfrm>
              <a:off x="-1486677" y="436683"/>
              <a:ext cx="9927763" cy="8370634"/>
            </a:xfrm>
            <a:prstGeom prst="rect">
              <a:avLst/>
            </a:prstGeom>
            <a:grpFill/>
          </p:spPr>
        </p:pic>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8" name="TextBox 8"/>
          <p:cNvSpPr txBox="1"/>
          <p:nvPr/>
        </p:nvSpPr>
        <p:spPr>
          <a:xfrm>
            <a:off x="1028700" y="599709"/>
            <a:ext cx="93902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9" name="TextBox 9"/>
          <p:cNvSpPr txBox="1"/>
          <p:nvPr/>
        </p:nvSpPr>
        <p:spPr>
          <a:xfrm>
            <a:off x="1219200" y="3135234"/>
            <a:ext cx="8115300" cy="4448910"/>
          </a:xfrm>
          <a:prstGeom prst="rect">
            <a:avLst/>
          </a:prstGeom>
        </p:spPr>
        <p:txBody>
          <a:bodyPr wrap="square" lIns="0" tIns="0" rIns="0" bIns="0" rtlCol="0" anchor="t">
            <a:spAutoFit/>
          </a:bodyPr>
          <a:lstStyle/>
          <a:p>
            <a:pPr lvl="0" algn="just">
              <a:lnSpc>
                <a:spcPct val="150000"/>
              </a:lnSpc>
            </a:pPr>
            <a:r>
              <a:rPr lang="fr-FR" sz="2800" dirty="0">
                <a:latin typeface="Quicksand"/>
                <a:ea typeface="Quicksand"/>
                <a:cs typeface="Quicksand"/>
                <a:sym typeface="Quicksand"/>
              </a:rPr>
              <a:t>Les données d’entraînement comprennent les dates, les informations sur le magasin et l’article, si cet article a été promu, ainsi que les ventes unitaires. </a:t>
            </a:r>
          </a:p>
          <a:p>
            <a:pPr lvl="0" algn="just">
              <a:lnSpc>
                <a:spcPct val="150000"/>
              </a:lnSpc>
            </a:pPr>
            <a:r>
              <a:rPr lang="fr-FR" sz="2800" dirty="0">
                <a:latin typeface="Quicksand"/>
                <a:ea typeface="Quicksand"/>
                <a:cs typeface="Quicksand"/>
                <a:sym typeface="Quicksand"/>
              </a:rPr>
              <a:t>Les fichiers supplémentaires contiennent des informations supplémentaires qui peuvent être utiles lors de la création de vos modèles.</a:t>
            </a:r>
            <a:endParaRPr lang="en-US" sz="2800" dirty="0">
              <a:latin typeface="Quicksand"/>
              <a:ea typeface="Quicksand"/>
              <a:cs typeface="Quicksand"/>
              <a:sym typeface="Quicksan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14" name="TextBox 14"/>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9C1E2452-5276-3987-53CF-AC74376B0D6D}"/>
              </a:ext>
            </a:extLst>
          </p:cNvPr>
          <p:cNvGrpSpPr/>
          <p:nvPr/>
        </p:nvGrpSpPr>
        <p:grpSpPr>
          <a:xfrm>
            <a:off x="2871475" y="1897014"/>
            <a:ext cx="100091822" cy="7479265"/>
            <a:chOff x="2871475" y="1897014"/>
            <a:chExt cx="100091822" cy="7479265"/>
          </a:xfrm>
        </p:grpSpPr>
        <p:grpSp>
          <p:nvGrpSpPr>
            <p:cNvPr id="2" name="Group 2"/>
            <p:cNvGrpSpPr/>
            <p:nvPr/>
          </p:nvGrpSpPr>
          <p:grpSpPr>
            <a:xfrm>
              <a:off x="2871475" y="2456695"/>
              <a:ext cx="9853925"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2">
                  <a:lumMod val="20000"/>
                  <a:lumOff val="80000"/>
                </a:schemeClr>
              </a:solidFill>
            </p:spPr>
            <p:txBody>
              <a:bodyPr/>
              <a:lstStyle/>
              <a:p>
                <a:endParaRPr lang="fr-FR" dirty="0"/>
              </a:p>
            </p:txBody>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descr="Pièces avec un remplissage uni"/>
            <p:cNvSpPr/>
            <p:nvPr/>
          </p:nvSpPr>
          <p:spPr>
            <a:xfrm>
              <a:off x="5943600" y="2494795"/>
              <a:ext cx="4297585" cy="2955923"/>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grpSp>
          <p:nvGrpSpPr>
            <p:cNvPr id="6" name="Group 6"/>
            <p:cNvGrpSpPr/>
            <p:nvPr/>
          </p:nvGrpSpPr>
          <p:grpSpPr>
            <a:xfrm>
              <a:off x="15671318" y="2456695"/>
              <a:ext cx="9853925"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3">
                  <a:lumMod val="20000"/>
                  <a:lumOff val="80000"/>
                </a:schemeClr>
              </a:solidFill>
            </p:spPr>
            <p:txBody>
              <a:bodyPr/>
              <a:lstStyle/>
              <a:p>
                <a:endParaRPr lang="fr-FR"/>
              </a:p>
            </p:txBody>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dirty="0"/>
              </a:p>
            </p:txBody>
          </p:sp>
        </p:grpSp>
        <p:sp>
          <p:nvSpPr>
            <p:cNvPr id="9" name="Freeform 9"/>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10" name="Group 10"/>
            <p:cNvGrpSpPr/>
            <p:nvPr/>
          </p:nvGrpSpPr>
          <p:grpSpPr>
            <a:xfrm>
              <a:off x="28471161" y="1897014"/>
              <a:ext cx="9853925" cy="6896812"/>
              <a:chOff x="0" y="-123825"/>
              <a:chExt cx="1418473" cy="1816444"/>
            </a:xfrm>
          </p:grpSpPr>
          <p:sp>
            <p:nvSpPr>
              <p:cNvPr id="11" name="Freeform 11"/>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4">
                  <a:lumMod val="20000"/>
                  <a:lumOff val="80000"/>
                </a:schemeClr>
              </a:solidFill>
            </p:spPr>
            <p:txBody>
              <a:bodyPr/>
              <a:lstStyle/>
              <a:p>
                <a:endParaRPr lang="fr-FR" dirty="0"/>
              </a:p>
            </p:txBody>
          </p:sp>
          <p:sp>
            <p:nvSpPr>
              <p:cNvPr id="12" name="TextBox 12"/>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descr="e-commerce avec un remplissage uni"/>
            <p:cNvSpPr/>
            <p:nvPr/>
          </p:nvSpPr>
          <p:spPr>
            <a:xfrm>
              <a:off x="31732226" y="2456695"/>
              <a:ext cx="3096284" cy="2636052"/>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p:cNvSpPr txBox="1"/>
            <p:nvPr/>
          </p:nvSpPr>
          <p:spPr>
            <a:xfrm>
              <a:off x="3013415"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Train</a:t>
              </a:r>
            </a:p>
          </p:txBody>
        </p:sp>
        <p:sp>
          <p:nvSpPr>
            <p:cNvPr id="17" name="TextBox 17"/>
            <p:cNvSpPr txBox="1"/>
            <p:nvPr/>
          </p:nvSpPr>
          <p:spPr>
            <a:xfrm>
              <a:off x="15931012" y="6083055"/>
              <a:ext cx="9334537"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avec la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le </a:t>
              </a:r>
              <a:r>
                <a:rPr lang="fr-FR" sz="3200" b="1" dirty="0" err="1">
                  <a:latin typeface="Quicksand"/>
                  <a:ea typeface="Quicksand"/>
                  <a:cs typeface="Quicksand"/>
                  <a:sym typeface="Quicksand"/>
                </a:rPr>
                <a:t>store_nbr</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combinaisons à prévoir, ainsi que les informations en promotion.</a:t>
              </a:r>
              <a:endParaRPr lang="en-US" sz="3200" dirty="0">
                <a:latin typeface="Quicksand"/>
                <a:ea typeface="Quicksand"/>
                <a:cs typeface="Quicksand"/>
                <a:sym typeface="Quicksand"/>
              </a:endParaRPr>
            </a:p>
          </p:txBody>
        </p:sp>
        <p:sp>
          <p:nvSpPr>
            <p:cNvPr id="18" name="TextBox 18"/>
            <p:cNvSpPr txBox="1"/>
            <p:nvPr/>
          </p:nvSpPr>
          <p:spPr>
            <a:xfrm>
              <a:off x="15813258"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Test</a:t>
              </a:r>
            </a:p>
          </p:txBody>
        </p:sp>
        <p:sp>
          <p:nvSpPr>
            <p:cNvPr id="19" name="TextBox 19"/>
            <p:cNvSpPr txBox="1"/>
            <p:nvPr/>
          </p:nvSpPr>
          <p:spPr>
            <a:xfrm>
              <a:off x="28613100" y="6133234"/>
              <a:ext cx="9711986"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Nombre de transactions de vente pour chaque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 Elle Inclut pour la période des données d’entraînement.</a:t>
              </a:r>
              <a:endParaRPr lang="en-US" sz="3200" dirty="0">
                <a:latin typeface="Quicksand"/>
                <a:ea typeface="Quicksand"/>
                <a:cs typeface="Quicksand"/>
                <a:sym typeface="Quicksand"/>
              </a:endParaRPr>
            </a:p>
          </p:txBody>
        </p:sp>
        <p:sp>
          <p:nvSpPr>
            <p:cNvPr id="20" name="TextBox 20"/>
            <p:cNvSpPr txBox="1"/>
            <p:nvPr/>
          </p:nvSpPr>
          <p:spPr>
            <a:xfrm>
              <a:off x="28613100" y="5461386"/>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2A447ACC-3FC8-49B3-BFB6-562004674282}"/>
                </a:ext>
              </a:extLst>
            </p:cNvPr>
            <p:cNvGrpSpPr/>
            <p:nvPr/>
          </p:nvGrpSpPr>
          <p:grpSpPr>
            <a:xfrm>
              <a:off x="41910000" y="1986547"/>
              <a:ext cx="9853925" cy="6896812"/>
              <a:chOff x="0" y="-123825"/>
              <a:chExt cx="1418473" cy="1816444"/>
            </a:xfrm>
          </p:grpSpPr>
          <p:sp>
            <p:nvSpPr>
              <p:cNvPr id="23" name="Freeform 11">
                <a:extLst>
                  <a:ext uri="{FF2B5EF4-FFF2-40B4-BE49-F238E27FC236}">
                    <a16:creationId xmlns:a16="http://schemas.microsoft.com/office/drawing/2014/main" id="{0C930A31-7A0E-8E46-172F-1CD3252B436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2">
                  <a:lumMod val="90000"/>
                </a:schemeClr>
              </a:solidFill>
            </p:spPr>
            <p:txBody>
              <a:bodyPr/>
              <a:lstStyle/>
              <a:p>
                <a:endParaRPr lang="fr-FR" dirty="0"/>
              </a:p>
            </p:txBody>
          </p:sp>
          <p:sp>
            <p:nvSpPr>
              <p:cNvPr id="24" name="TextBox 12">
                <a:extLst>
                  <a:ext uri="{FF2B5EF4-FFF2-40B4-BE49-F238E27FC236}">
                    <a16:creationId xmlns:a16="http://schemas.microsoft.com/office/drawing/2014/main" id="{620D0B88-FE90-0D02-C307-FDC291BF59A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descr="Kiosque avec un remplissage uni">
              <a:extLst>
                <a:ext uri="{FF2B5EF4-FFF2-40B4-BE49-F238E27FC236}">
                  <a16:creationId xmlns:a16="http://schemas.microsoft.com/office/drawing/2014/main" id="{0902A742-846F-135F-7979-5E15BB9EEBBC}"/>
                </a:ext>
              </a:extLst>
            </p:cNvPr>
            <p:cNvSpPr/>
            <p:nvPr/>
          </p:nvSpPr>
          <p:spPr>
            <a:xfrm>
              <a:off x="44799992" y="2407845"/>
              <a:ext cx="4073942" cy="270767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dirty="0"/>
            </a:p>
          </p:txBody>
        </p:sp>
        <p:sp>
          <p:nvSpPr>
            <p:cNvPr id="26" name="TextBox 19">
              <a:extLst>
                <a:ext uri="{FF2B5EF4-FFF2-40B4-BE49-F238E27FC236}">
                  <a16:creationId xmlns:a16="http://schemas.microsoft.com/office/drawing/2014/main" id="{F79D305B-4949-C2B3-7CD7-F4D4F950EFD9}"/>
                </a:ext>
              </a:extLst>
            </p:cNvPr>
            <p:cNvSpPr txBox="1"/>
            <p:nvPr/>
          </p:nvSpPr>
          <p:spPr>
            <a:xfrm>
              <a:off x="41910000" y="6179160"/>
              <a:ext cx="9753600" cy="1391150"/>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Stocke les métadonnées sur les magasins y compris la </a:t>
              </a:r>
              <a:r>
                <a:rPr lang="fr-FR" sz="3200" b="1" dirty="0">
                  <a:latin typeface="Quicksand"/>
                  <a:ea typeface="Quicksand"/>
                  <a:cs typeface="Quicksand"/>
                  <a:sym typeface="Quicksand"/>
                </a:rPr>
                <a:t>ville</a:t>
              </a:r>
              <a:r>
                <a:rPr lang="fr-FR" sz="3200" dirty="0">
                  <a:latin typeface="Quicksand"/>
                  <a:ea typeface="Quicksand"/>
                  <a:cs typeface="Quicksand"/>
                  <a:sym typeface="Quicksand"/>
                </a:rPr>
                <a:t>, l’</a:t>
              </a:r>
              <a:r>
                <a:rPr lang="fr-FR" sz="3200" b="1" dirty="0">
                  <a:latin typeface="Quicksand"/>
                  <a:ea typeface="Quicksand"/>
                  <a:cs typeface="Quicksand"/>
                  <a:sym typeface="Quicksand"/>
                </a:rPr>
                <a:t>état</a:t>
              </a:r>
              <a:r>
                <a:rPr lang="fr-FR" sz="3200" dirty="0">
                  <a:latin typeface="Quicksand"/>
                  <a:ea typeface="Quicksand"/>
                  <a:cs typeface="Quicksand"/>
                  <a:sym typeface="Quicksand"/>
                </a:rPr>
                <a:t>, le </a:t>
              </a:r>
              <a:r>
                <a:rPr lang="fr-FR" sz="3200" b="1" dirty="0">
                  <a:latin typeface="Quicksand"/>
                  <a:ea typeface="Quicksand"/>
                  <a:cs typeface="Quicksand"/>
                  <a:sym typeface="Quicksand"/>
                </a:rPr>
                <a:t>type</a:t>
              </a:r>
              <a:r>
                <a:rPr lang="fr-FR" sz="3200" dirty="0">
                  <a:latin typeface="Quicksand"/>
                  <a:ea typeface="Quicksand"/>
                  <a:cs typeface="Quicksand"/>
                  <a:sym typeface="Quicksand"/>
                </a:rPr>
                <a:t> et le </a:t>
              </a:r>
              <a:r>
                <a:rPr lang="fr-FR" sz="3200" b="1" dirty="0">
                  <a:latin typeface="Quicksand"/>
                  <a:ea typeface="Quicksand"/>
                  <a:cs typeface="Quicksand"/>
                  <a:sym typeface="Quicksand"/>
                </a:rPr>
                <a:t>cluster</a:t>
              </a:r>
              <a:r>
                <a:rPr lang="fr-FR" sz="3200" dirty="0">
                  <a:latin typeface="Quicksand"/>
                  <a:ea typeface="Quicksand"/>
                  <a:cs typeface="Quicksand"/>
                  <a:sym typeface="Quicksand"/>
                </a:rPr>
                <a:t>.</a:t>
              </a:r>
              <a:endParaRPr lang="en-US" sz="32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B4F0840F-DAEA-C1A1-DEDA-B79866086A79}"/>
                </a:ext>
              </a:extLst>
            </p:cNvPr>
            <p:cNvSpPr txBox="1"/>
            <p:nvPr/>
          </p:nvSpPr>
          <p:spPr>
            <a:xfrm>
              <a:off x="42051939" y="5550919"/>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B238D925-BA35-E264-7735-AF7AD8E274CD}"/>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E9A8EF05-3EFD-D53B-EAF8-0F4911EC348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DEE23527-D211-F830-19C2-4BB7450EF4D5}"/>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descr="Mauvais inventaire avec un remplissage uni">
              <a:extLst>
                <a:ext uri="{FF2B5EF4-FFF2-40B4-BE49-F238E27FC236}">
                  <a16:creationId xmlns:a16="http://schemas.microsoft.com/office/drawing/2014/main" id="{DEC488F6-A3DA-578D-59A9-86BCF43E18F6}"/>
                </a:ext>
              </a:extLst>
            </p:cNvPr>
            <p:cNvSpPr/>
            <p:nvPr/>
          </p:nvSpPr>
          <p:spPr>
            <a:xfrm>
              <a:off x="57796804" y="2494795"/>
              <a:ext cx="3680002" cy="2858423"/>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5C59627F-9D11-F4AB-E6BF-BBFBCD62FED1}"/>
                </a:ext>
              </a:extLst>
            </p:cNvPr>
            <p:cNvSpPr txBox="1"/>
            <p:nvPr/>
          </p:nvSpPr>
          <p:spPr>
            <a:xfrm>
              <a:off x="54851782" y="6373515"/>
              <a:ext cx="9711986" cy="1391150"/>
            </a:xfrm>
            <a:prstGeom prst="rect">
              <a:avLst/>
            </a:prstGeom>
          </p:spPr>
          <p:txBody>
            <a:bodyPr wrap="square" lIns="0" tIns="0" rIns="0" bIns="0" rtlCol="0" anchor="t">
              <a:spAutoFit/>
            </a:bodyPr>
            <a:lstStyle/>
            <a:p>
              <a:pPr lvl="0" algn="just" eaLnBrk="0" fontAlgn="base" hangingPunct="0">
                <a:lnSpc>
                  <a:spcPct val="150000"/>
                </a:lnSpc>
                <a:spcBef>
                  <a:spcPct val="0"/>
                </a:spcBef>
                <a:spcAft>
                  <a:spcPct val="0"/>
                </a:spcAft>
              </a:pPr>
              <a:r>
                <a:rPr lang="fr-FR" altLang="fr-FR" sz="3200" dirty="0">
                  <a:latin typeface="Quicksand" panose="020B0604020202020204" charset="0"/>
                </a:rPr>
                <a:t>Métadonnées du produit , y compris la famille, la classe et les denrées périssables.</a:t>
              </a:r>
              <a:endParaRPr kumimoji="0" lang="fr-FR" altLang="fr-FR" sz="3200" b="0" i="0" u="none" strike="noStrike" cap="none" normalizeH="0" baseline="0" dirty="0">
                <a:ln>
                  <a:noFill/>
                </a:ln>
                <a:effectLst/>
                <a:latin typeface="Quicksand" panose="020B0604020202020204" charset="0"/>
              </a:endParaRPr>
            </a:p>
          </p:txBody>
        </p:sp>
        <p:sp>
          <p:nvSpPr>
            <p:cNvPr id="33" name="TextBox 20">
              <a:extLst>
                <a:ext uri="{FF2B5EF4-FFF2-40B4-BE49-F238E27FC236}">
                  <a16:creationId xmlns:a16="http://schemas.microsoft.com/office/drawing/2014/main" id="{689E8264-546E-7057-BE9F-DE4555DD6AC1}"/>
                </a:ext>
              </a:extLst>
            </p:cNvPr>
            <p:cNvSpPr txBox="1"/>
            <p:nvPr/>
          </p:nvSpPr>
          <p:spPr>
            <a:xfrm>
              <a:off x="54851782" y="5701667"/>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FBA9C909-6778-A4AC-E1EF-EA23831159E0}"/>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1B03FC72-FC7F-FEBD-7896-C516DDBBB199}"/>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6">
                  <a:lumMod val="20000"/>
                  <a:lumOff val="80000"/>
                </a:schemeClr>
              </a:solidFill>
            </p:spPr>
            <p:txBody>
              <a:bodyPr/>
              <a:lstStyle/>
              <a:p>
                <a:endParaRPr lang="fr-FR" dirty="0"/>
              </a:p>
            </p:txBody>
          </p:sp>
          <p:sp>
            <p:nvSpPr>
              <p:cNvPr id="36" name="TextBox 12">
                <a:extLst>
                  <a:ext uri="{FF2B5EF4-FFF2-40B4-BE49-F238E27FC236}">
                    <a16:creationId xmlns:a16="http://schemas.microsoft.com/office/drawing/2014/main" id="{4FE98C08-9D66-8E00-7AA9-7DBC69C2D857}"/>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descr="Porte-bloc avec un remplissage uni">
              <a:extLst>
                <a:ext uri="{FF2B5EF4-FFF2-40B4-BE49-F238E27FC236}">
                  <a16:creationId xmlns:a16="http://schemas.microsoft.com/office/drawing/2014/main" id="{DD91C9CE-FA21-18E8-5746-AE5D0D3800A7}"/>
                </a:ext>
              </a:extLst>
            </p:cNvPr>
            <p:cNvSpPr/>
            <p:nvPr/>
          </p:nvSpPr>
          <p:spPr>
            <a:xfrm>
              <a:off x="70470646" y="2758191"/>
              <a:ext cx="4073942" cy="2943477"/>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15F8A04E-E169-A936-D21E-471D63BF9C01}"/>
                </a:ext>
              </a:extLst>
            </p:cNvPr>
            <p:cNvSpPr txBox="1"/>
            <p:nvPr/>
          </p:nvSpPr>
          <p:spPr>
            <a:xfrm>
              <a:off x="67651624" y="6463838"/>
              <a:ext cx="9711987" cy="2129814"/>
            </a:xfrm>
            <a:prstGeom prst="rect">
              <a:avLst/>
            </a:prstGeom>
          </p:spPr>
          <p:txBody>
            <a:bodyPr wrap="square" lIns="0" tIns="0" rIns="0" bIns="0" rtlCol="0" anchor="t">
              <a:spAutoFit/>
            </a:bodyPr>
            <a:lstStyle/>
            <a:p>
              <a:pPr algn="just" fontAlgn="base">
                <a:lnSpc>
                  <a:spcPct val="150000"/>
                </a:lnSpc>
                <a:spcBef>
                  <a:spcPts val="600"/>
                </a:spcBef>
                <a:spcAft>
                  <a:spcPts val="600"/>
                </a:spcAft>
              </a:pPr>
              <a:r>
                <a:rPr lang="fr-FR" sz="3200" b="1" dirty="0">
                  <a:latin typeface="Quicksand" panose="020B0604020202020204" charset="0"/>
                </a:rPr>
                <a:t>Prix</a:t>
              </a:r>
              <a:r>
                <a:rPr lang="fr-FR" sz="3200" dirty="0">
                  <a:latin typeface="Quicksand" panose="020B0604020202020204" charset="0"/>
                </a:rPr>
                <a:t> quotidien du pétrole qui inclut les valeurs pendant la période des données d’entraînement et d’essai. </a:t>
              </a:r>
              <a:endParaRPr lang="en-US" sz="3200" b="0" i="0" dirty="0">
                <a:effectLst/>
                <a:latin typeface="Quicksand" panose="020B0604020202020204" charset="0"/>
              </a:endParaRPr>
            </a:p>
          </p:txBody>
        </p:sp>
        <p:sp>
          <p:nvSpPr>
            <p:cNvPr id="39" name="TextBox 20">
              <a:extLst>
                <a:ext uri="{FF2B5EF4-FFF2-40B4-BE49-F238E27FC236}">
                  <a16:creationId xmlns:a16="http://schemas.microsoft.com/office/drawing/2014/main" id="{F0403CE3-12E3-072A-B9A5-241A853B78C9}"/>
                </a:ext>
              </a:extLst>
            </p:cNvPr>
            <p:cNvSpPr txBox="1"/>
            <p:nvPr/>
          </p:nvSpPr>
          <p:spPr>
            <a:xfrm>
              <a:off x="67651625" y="5852415"/>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10B0A0B9-3DAF-5075-65E6-8BBE042067C5}"/>
                </a:ext>
              </a:extLst>
            </p:cNvPr>
            <p:cNvSpPr txBox="1"/>
            <p:nvPr/>
          </p:nvSpPr>
          <p:spPr>
            <a:xfrm>
              <a:off x="3131169" y="6083055"/>
              <a:ext cx="9334537" cy="2129814"/>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qui inclut le </a:t>
              </a:r>
              <a:r>
                <a:rPr lang="fr-FR" sz="3200" b="1" dirty="0" err="1">
                  <a:latin typeface="Quicksand"/>
                  <a:ea typeface="Quicksand"/>
                  <a:cs typeface="Quicksand"/>
                  <a:sym typeface="Quicksand"/>
                </a:rPr>
                <a:t>unit_sales</a:t>
              </a:r>
              <a:r>
                <a:rPr lang="fr-FR" sz="3200" b="1" dirty="0">
                  <a:latin typeface="Quicksand"/>
                  <a:ea typeface="Quicksand"/>
                  <a:cs typeface="Quicksand"/>
                  <a:sym typeface="Quicksand"/>
                </a:rPr>
                <a:t> </a:t>
              </a:r>
              <a:r>
                <a:rPr lang="fr-FR" sz="3200" dirty="0">
                  <a:latin typeface="Quicksand"/>
                  <a:ea typeface="Quicksand"/>
                  <a:cs typeface="Quicksand"/>
                  <a:sym typeface="Quicksand"/>
                </a:rPr>
                <a:t>par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et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ainsi qu’un </a:t>
              </a:r>
              <a:r>
                <a:rPr lang="fr-FR" sz="3200" b="1" dirty="0">
                  <a:latin typeface="Quicksand"/>
                  <a:ea typeface="Quicksand"/>
                  <a:cs typeface="Quicksand"/>
                  <a:sym typeface="Quicksand"/>
                </a:rPr>
                <a:t>ID</a:t>
              </a:r>
              <a:r>
                <a:rPr lang="fr-FR" sz="3200" dirty="0">
                  <a:latin typeface="Quicksand"/>
                  <a:ea typeface="Quicksand"/>
                  <a:cs typeface="Quicksand"/>
                  <a:sym typeface="Quicksand"/>
                </a:rPr>
                <a:t> unique pour étiqueter les lignes</a:t>
              </a:r>
              <a:endParaRPr lang="en-US" sz="32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9B917108-BE69-6662-F97E-DAE9357728A6}"/>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6F45E603-8F62-33F7-8EF0-809A68A43A73}"/>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lumMod val="95000"/>
                </a:schemeClr>
              </a:solidFill>
            </p:spPr>
            <p:txBody>
              <a:bodyPr/>
              <a:lstStyle/>
              <a:p>
                <a:endParaRPr lang="fr-FR" dirty="0"/>
              </a:p>
            </p:txBody>
          </p:sp>
          <p:sp>
            <p:nvSpPr>
              <p:cNvPr id="52" name="TextBox 12">
                <a:extLst>
                  <a:ext uri="{FF2B5EF4-FFF2-40B4-BE49-F238E27FC236}">
                    <a16:creationId xmlns:a16="http://schemas.microsoft.com/office/drawing/2014/main" id="{75A659DF-5166-6FEC-0636-FD14FCF6464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descr="Cloches avec un remplissage uni">
              <a:extLst>
                <a:ext uri="{FF2B5EF4-FFF2-40B4-BE49-F238E27FC236}">
                  <a16:creationId xmlns:a16="http://schemas.microsoft.com/office/drawing/2014/main" id="{132D904E-CA9F-2192-2C17-CD7E9FFA4393}"/>
                </a:ext>
              </a:extLst>
            </p:cNvPr>
            <p:cNvSpPr/>
            <p:nvPr/>
          </p:nvSpPr>
          <p:spPr>
            <a:xfrm>
              <a:off x="83199520" y="3204237"/>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72F5E162-0691-A053-A5DB-5E5395FB8761}"/>
                </a:ext>
              </a:extLst>
            </p:cNvPr>
            <p:cNvSpPr txBox="1"/>
            <p:nvPr/>
          </p:nvSpPr>
          <p:spPr>
            <a:xfrm>
              <a:off x="80571075" y="6482982"/>
              <a:ext cx="9334537" cy="1391150"/>
            </a:xfrm>
            <a:prstGeom prst="rect">
              <a:avLst/>
            </a:prstGeom>
          </p:spPr>
          <p:txBody>
            <a:bodyPr wrap="square" lIns="0" tIns="0" rIns="0" bIns="0" rtlCol="0" anchor="t">
              <a:spAutoFit/>
            </a:bodyPr>
            <a:lstStyle/>
            <a:p>
              <a:pPr fontAlgn="base">
                <a:lnSpc>
                  <a:spcPct val="150000"/>
                </a:lnSpc>
                <a:spcBef>
                  <a:spcPts val="600"/>
                </a:spcBef>
                <a:spcAft>
                  <a:spcPts val="600"/>
                </a:spcAft>
              </a:pPr>
              <a:r>
                <a:rPr lang="fr-FR" sz="3200" b="1" dirty="0">
                  <a:latin typeface="Quicksand" panose="020B0604020202020204" charset="0"/>
                </a:rPr>
                <a:t>Jours fériés </a:t>
              </a:r>
              <a:r>
                <a:rPr lang="fr-FR" sz="3200" dirty="0">
                  <a:latin typeface="Quicksand" panose="020B0604020202020204" charset="0"/>
                </a:rPr>
                <a:t>et </a:t>
              </a:r>
              <a:r>
                <a:rPr lang="fr-FR" sz="3200" b="1" dirty="0">
                  <a:latin typeface="Quicksand" panose="020B0604020202020204" charset="0"/>
                </a:rPr>
                <a:t>événements</a:t>
              </a:r>
              <a:r>
                <a:rPr lang="fr-FR" sz="3200" dirty="0">
                  <a:latin typeface="Quicksand" panose="020B0604020202020204" charset="0"/>
                </a:rPr>
                <a:t>, avec métadonnées (description)</a:t>
              </a:r>
              <a:endParaRPr lang="en-US" sz="3200" dirty="0">
                <a:latin typeface="Quicksand" panose="020B0604020202020204" charset="0"/>
              </a:endParaRPr>
            </a:p>
          </p:txBody>
        </p:sp>
        <p:sp>
          <p:nvSpPr>
            <p:cNvPr id="55" name="TextBox 20">
              <a:extLst>
                <a:ext uri="{FF2B5EF4-FFF2-40B4-BE49-F238E27FC236}">
                  <a16:creationId xmlns:a16="http://schemas.microsoft.com/office/drawing/2014/main" id="{01B3AAF5-FF85-34FB-A126-A08D727966A6}"/>
                </a:ext>
              </a:extLst>
            </p:cNvPr>
            <p:cNvSpPr txBox="1"/>
            <p:nvPr/>
          </p:nvSpPr>
          <p:spPr>
            <a:xfrm>
              <a:off x="80571076" y="581113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Holidays_events</a:t>
              </a:r>
              <a:endParaRPr lang="en-US" sz="4800"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D045D8F4-7996-B132-FC7F-A4E10E62764E}"/>
                </a:ext>
              </a:extLst>
            </p:cNvPr>
            <p:cNvGrpSpPr/>
            <p:nvPr/>
          </p:nvGrpSpPr>
          <p:grpSpPr>
            <a:xfrm>
              <a:off x="93109372" y="2479467"/>
              <a:ext cx="9853925" cy="6896812"/>
              <a:chOff x="0" y="-123825"/>
              <a:chExt cx="1418473" cy="1816444"/>
            </a:xfrm>
          </p:grpSpPr>
          <p:sp>
            <p:nvSpPr>
              <p:cNvPr id="59" name="Freeform 11">
                <a:extLst>
                  <a:ext uri="{FF2B5EF4-FFF2-40B4-BE49-F238E27FC236}">
                    <a16:creationId xmlns:a16="http://schemas.microsoft.com/office/drawing/2014/main" id="{76DDAA8D-0B28-CF7B-3556-A4FAC7CA1E9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solidFill>
            </p:spPr>
            <p:txBody>
              <a:bodyPr/>
              <a:lstStyle/>
              <a:p>
                <a:endParaRPr lang="fr-FR" dirty="0"/>
              </a:p>
            </p:txBody>
          </p:sp>
          <p:sp>
            <p:nvSpPr>
              <p:cNvPr id="60" name="TextBox 12">
                <a:extLst>
                  <a:ext uri="{FF2B5EF4-FFF2-40B4-BE49-F238E27FC236}">
                    <a16:creationId xmlns:a16="http://schemas.microsoft.com/office/drawing/2014/main" id="{ADF323F7-8257-49FD-5453-AB1C348C94A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descr="Boulier avec un remplissage uni">
              <a:extLst>
                <a:ext uri="{FF2B5EF4-FFF2-40B4-BE49-F238E27FC236}">
                  <a16:creationId xmlns:a16="http://schemas.microsoft.com/office/drawing/2014/main" id="{41E5113E-20FC-86B9-5A25-1A8F9238DA0F}"/>
                </a:ext>
              </a:extLst>
            </p:cNvPr>
            <p:cNvSpPr/>
            <p:nvPr/>
          </p:nvSpPr>
          <p:spPr>
            <a:xfrm>
              <a:off x="95999363" y="3239212"/>
              <a:ext cx="4073942" cy="2527546"/>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dirty="0"/>
            </a:p>
          </p:txBody>
        </p:sp>
        <p:sp>
          <p:nvSpPr>
            <p:cNvPr id="62" name="TextBox 19">
              <a:extLst>
                <a:ext uri="{FF2B5EF4-FFF2-40B4-BE49-F238E27FC236}">
                  <a16:creationId xmlns:a16="http://schemas.microsoft.com/office/drawing/2014/main" id="{E0FB9B70-D0EE-DF25-3614-82E0EAC53D42}"/>
                </a:ext>
              </a:extLst>
            </p:cNvPr>
            <p:cNvSpPr txBox="1"/>
            <p:nvPr/>
          </p:nvSpPr>
          <p:spPr>
            <a:xfrm>
              <a:off x="93370918" y="6674406"/>
              <a:ext cx="9334537" cy="492443"/>
            </a:xfrm>
            <a:prstGeom prst="rect">
              <a:avLst/>
            </a:prstGeom>
          </p:spPr>
          <p:txBody>
            <a:bodyPr wrap="square" lIns="0" tIns="0" rIns="0" bIns="0" rtlCol="0" anchor="t">
              <a:spAutoFit/>
            </a:bodyPr>
            <a:lstStyle/>
            <a:p>
              <a:pPr fontAlgn="base">
                <a:spcBef>
                  <a:spcPts val="600"/>
                </a:spcBef>
                <a:spcAft>
                  <a:spcPts val="600"/>
                </a:spcAft>
              </a:pPr>
              <a:r>
                <a:rPr lang="en-US" sz="3200" dirty="0">
                  <a:latin typeface="Quicksand" panose="020B0604020202020204" charset="0"/>
                </a:rPr>
                <a:t>A sample submission file in the correct format.</a:t>
              </a:r>
            </a:p>
          </p:txBody>
        </p:sp>
        <p:sp>
          <p:nvSpPr>
            <p:cNvPr id="63" name="TextBox 20">
              <a:extLst>
                <a:ext uri="{FF2B5EF4-FFF2-40B4-BE49-F238E27FC236}">
                  <a16:creationId xmlns:a16="http://schemas.microsoft.com/office/drawing/2014/main" id="{6AF70DD3-AA76-BFF4-B3F6-7DFC45CBD9F7}"/>
                </a:ext>
              </a:extLst>
            </p:cNvPr>
            <p:cNvSpPr txBox="1"/>
            <p:nvPr/>
          </p:nvSpPr>
          <p:spPr>
            <a:xfrm>
              <a:off x="93370919" y="6002558"/>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Sample_submission</a:t>
              </a:r>
              <a:endParaRPr lang="en-US" sz="4800" b="1" dirty="0">
                <a:solidFill>
                  <a:srgbClr val="0F4662"/>
                </a:solidFill>
                <a:latin typeface="Quicksand Bold"/>
                <a:ea typeface="Quicksand Bold"/>
                <a:cs typeface="Quicksand Bold"/>
                <a:sym typeface="Quicksand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C2E9A62F-C45E-9CBF-84B9-7C1729C62E7B}"/>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7C476B6D-9950-F004-AD10-FC5D81D2F7D9}"/>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06402028-4D30-B982-6A0B-C4BDF94D4CF3}"/>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DCF0313D-FB7E-5F47-41D2-C40AE00D1A6D}"/>
              </a:ext>
            </a:extLst>
          </p:cNvPr>
          <p:cNvGrpSpPr/>
          <p:nvPr/>
        </p:nvGrpSpPr>
        <p:grpSpPr>
          <a:xfrm>
            <a:off x="-8575622" y="1897014"/>
            <a:ext cx="100091822" cy="7479265"/>
            <a:chOff x="2871475" y="1897014"/>
            <a:chExt cx="100091822" cy="7479265"/>
          </a:xfrm>
        </p:grpSpPr>
        <p:grpSp>
          <p:nvGrpSpPr>
            <p:cNvPr id="2" name="Group 2">
              <a:extLst>
                <a:ext uri="{FF2B5EF4-FFF2-40B4-BE49-F238E27FC236}">
                  <a16:creationId xmlns:a16="http://schemas.microsoft.com/office/drawing/2014/main" id="{DCAF9C83-DC8B-EC6B-B8C8-78F942D33DAC}"/>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DCFEEE94-E32D-B8B5-500E-5487F3E845C2}"/>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2">
                  <a:lumMod val="20000"/>
                  <a:lumOff val="80000"/>
                </a:schemeClr>
              </a:solidFill>
            </p:spPr>
            <p:txBody>
              <a:bodyPr/>
              <a:lstStyle/>
              <a:p>
                <a:endParaRPr lang="fr-FR" dirty="0"/>
              </a:p>
            </p:txBody>
          </p:sp>
          <p:sp>
            <p:nvSpPr>
              <p:cNvPr id="4" name="TextBox 4">
                <a:extLst>
                  <a:ext uri="{FF2B5EF4-FFF2-40B4-BE49-F238E27FC236}">
                    <a16:creationId xmlns:a16="http://schemas.microsoft.com/office/drawing/2014/main" id="{B3FD93E0-E19C-AD77-180A-356D3F270106}"/>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descr="Pièces avec un remplissage uni">
              <a:extLst>
                <a:ext uri="{FF2B5EF4-FFF2-40B4-BE49-F238E27FC236}">
                  <a16:creationId xmlns:a16="http://schemas.microsoft.com/office/drawing/2014/main" id="{373DA2C0-B88F-5D7E-1A28-F3B9F69890F7}"/>
                </a:ext>
              </a:extLst>
            </p:cNvPr>
            <p:cNvSpPr/>
            <p:nvPr/>
          </p:nvSpPr>
          <p:spPr>
            <a:xfrm>
              <a:off x="5943600" y="2494795"/>
              <a:ext cx="4297585" cy="2955923"/>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5BDCB3AA-845B-FACF-FA50-A154A90B2A93}"/>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3B21B531-4193-5CEF-1727-FF72D19B1400}"/>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3">
                  <a:lumMod val="20000"/>
                  <a:lumOff val="80000"/>
                </a:schemeClr>
              </a:solidFill>
            </p:spPr>
            <p:txBody>
              <a:bodyPr/>
              <a:lstStyle/>
              <a:p>
                <a:endParaRPr lang="fr-FR"/>
              </a:p>
            </p:txBody>
          </p:sp>
          <p:sp>
            <p:nvSpPr>
              <p:cNvPr id="8" name="TextBox 8">
                <a:extLst>
                  <a:ext uri="{FF2B5EF4-FFF2-40B4-BE49-F238E27FC236}">
                    <a16:creationId xmlns:a16="http://schemas.microsoft.com/office/drawing/2014/main" id="{FB55B935-95ED-B542-4753-8C18029A8C62}"/>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dirty="0"/>
              </a:p>
            </p:txBody>
          </p:sp>
        </p:grpSp>
        <p:sp>
          <p:nvSpPr>
            <p:cNvPr id="9" name="Freeform 9">
              <a:extLst>
                <a:ext uri="{FF2B5EF4-FFF2-40B4-BE49-F238E27FC236}">
                  <a16:creationId xmlns:a16="http://schemas.microsoft.com/office/drawing/2014/main" id="{175CB562-DFD8-C473-33C5-345ADC2834EF}"/>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CBAC380D-4267-1113-E390-812D8B431BCF}"/>
                </a:ext>
              </a:extLst>
            </p:cNvPr>
            <p:cNvGrpSpPr/>
            <p:nvPr/>
          </p:nvGrpSpPr>
          <p:grpSpPr>
            <a:xfrm>
              <a:off x="28471161" y="1897014"/>
              <a:ext cx="9853925" cy="6896812"/>
              <a:chOff x="0" y="-123825"/>
              <a:chExt cx="1418473" cy="1816444"/>
            </a:xfrm>
          </p:grpSpPr>
          <p:sp>
            <p:nvSpPr>
              <p:cNvPr id="11" name="Freeform 11">
                <a:extLst>
                  <a:ext uri="{FF2B5EF4-FFF2-40B4-BE49-F238E27FC236}">
                    <a16:creationId xmlns:a16="http://schemas.microsoft.com/office/drawing/2014/main" id="{0EDEC852-4FBB-AADF-CEB7-A8F4E275BF8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4">
                  <a:lumMod val="20000"/>
                  <a:lumOff val="80000"/>
                </a:schemeClr>
              </a:solidFill>
            </p:spPr>
            <p:txBody>
              <a:bodyPr/>
              <a:lstStyle/>
              <a:p>
                <a:endParaRPr lang="fr-FR" dirty="0"/>
              </a:p>
            </p:txBody>
          </p:sp>
          <p:sp>
            <p:nvSpPr>
              <p:cNvPr id="12" name="TextBox 12">
                <a:extLst>
                  <a:ext uri="{FF2B5EF4-FFF2-40B4-BE49-F238E27FC236}">
                    <a16:creationId xmlns:a16="http://schemas.microsoft.com/office/drawing/2014/main" id="{2A508DB7-391A-975F-734B-24F7C44BBC4B}"/>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descr="e-commerce avec un remplissage uni">
              <a:extLst>
                <a:ext uri="{FF2B5EF4-FFF2-40B4-BE49-F238E27FC236}">
                  <a16:creationId xmlns:a16="http://schemas.microsoft.com/office/drawing/2014/main" id="{AD1B9C1F-76FB-1341-16A5-8B949CE66DB6}"/>
                </a:ext>
              </a:extLst>
            </p:cNvPr>
            <p:cNvSpPr/>
            <p:nvPr/>
          </p:nvSpPr>
          <p:spPr>
            <a:xfrm>
              <a:off x="31732226" y="2456695"/>
              <a:ext cx="3096284" cy="2636052"/>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3F4BC94C-585F-F6C0-2350-A7A4810C30E6}"/>
                </a:ext>
              </a:extLst>
            </p:cNvPr>
            <p:cNvSpPr txBox="1"/>
            <p:nvPr/>
          </p:nvSpPr>
          <p:spPr>
            <a:xfrm>
              <a:off x="3013415"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19A87664-F40A-4443-77F6-4FBA08484DBB}"/>
                </a:ext>
              </a:extLst>
            </p:cNvPr>
            <p:cNvSpPr txBox="1"/>
            <p:nvPr/>
          </p:nvSpPr>
          <p:spPr>
            <a:xfrm>
              <a:off x="15931012" y="6083055"/>
              <a:ext cx="9334537"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avec la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le </a:t>
              </a:r>
              <a:r>
                <a:rPr lang="fr-FR" sz="3200" b="1" dirty="0" err="1">
                  <a:latin typeface="Quicksand"/>
                  <a:ea typeface="Quicksand"/>
                  <a:cs typeface="Quicksand"/>
                  <a:sym typeface="Quicksand"/>
                </a:rPr>
                <a:t>store_nbr</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combinaisons à prévoir, ainsi que les informations en promotion.</a:t>
              </a:r>
              <a:endParaRPr lang="en-US" sz="32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889304AE-BFF2-D38F-552D-2D793312E506}"/>
                </a:ext>
              </a:extLst>
            </p:cNvPr>
            <p:cNvSpPr txBox="1"/>
            <p:nvPr/>
          </p:nvSpPr>
          <p:spPr>
            <a:xfrm>
              <a:off x="15813258"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5A6DFD5A-EA2E-83F2-FB68-3E529F59B323}"/>
                </a:ext>
              </a:extLst>
            </p:cNvPr>
            <p:cNvSpPr txBox="1"/>
            <p:nvPr/>
          </p:nvSpPr>
          <p:spPr>
            <a:xfrm>
              <a:off x="28613100" y="6133234"/>
              <a:ext cx="9711986"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Nombre de transactions de vente pour chaque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 Elle Inclut pour la période des données d’entraînement.</a:t>
              </a:r>
              <a:endParaRPr lang="en-US" sz="32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AB0D0967-5E30-F6A4-6DC5-5837E3CED8E6}"/>
                </a:ext>
              </a:extLst>
            </p:cNvPr>
            <p:cNvSpPr txBox="1"/>
            <p:nvPr/>
          </p:nvSpPr>
          <p:spPr>
            <a:xfrm>
              <a:off x="28613100" y="5461386"/>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83AB73DA-B835-BBDD-8310-D796664E4E97}"/>
                </a:ext>
              </a:extLst>
            </p:cNvPr>
            <p:cNvGrpSpPr/>
            <p:nvPr/>
          </p:nvGrpSpPr>
          <p:grpSpPr>
            <a:xfrm>
              <a:off x="41910000" y="1986547"/>
              <a:ext cx="9853925" cy="6896812"/>
              <a:chOff x="0" y="-123825"/>
              <a:chExt cx="1418473" cy="1816444"/>
            </a:xfrm>
          </p:grpSpPr>
          <p:sp>
            <p:nvSpPr>
              <p:cNvPr id="23" name="Freeform 11">
                <a:extLst>
                  <a:ext uri="{FF2B5EF4-FFF2-40B4-BE49-F238E27FC236}">
                    <a16:creationId xmlns:a16="http://schemas.microsoft.com/office/drawing/2014/main" id="{17557117-1667-1764-88C3-11196B3292CE}"/>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2">
                  <a:lumMod val="90000"/>
                </a:schemeClr>
              </a:solidFill>
            </p:spPr>
            <p:txBody>
              <a:bodyPr/>
              <a:lstStyle/>
              <a:p>
                <a:endParaRPr lang="fr-FR" dirty="0"/>
              </a:p>
            </p:txBody>
          </p:sp>
          <p:sp>
            <p:nvSpPr>
              <p:cNvPr id="24" name="TextBox 12">
                <a:extLst>
                  <a:ext uri="{FF2B5EF4-FFF2-40B4-BE49-F238E27FC236}">
                    <a16:creationId xmlns:a16="http://schemas.microsoft.com/office/drawing/2014/main" id="{A318843A-2B6F-6DB6-8007-3AFA22A34B2C}"/>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descr="Kiosque avec un remplissage uni">
              <a:extLst>
                <a:ext uri="{FF2B5EF4-FFF2-40B4-BE49-F238E27FC236}">
                  <a16:creationId xmlns:a16="http://schemas.microsoft.com/office/drawing/2014/main" id="{022926F6-9134-61F1-F041-1F3C9BE0FA47}"/>
                </a:ext>
              </a:extLst>
            </p:cNvPr>
            <p:cNvSpPr/>
            <p:nvPr/>
          </p:nvSpPr>
          <p:spPr>
            <a:xfrm>
              <a:off x="44799992" y="2407845"/>
              <a:ext cx="4073942" cy="270767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dirty="0"/>
            </a:p>
          </p:txBody>
        </p:sp>
        <p:sp>
          <p:nvSpPr>
            <p:cNvPr id="26" name="TextBox 19">
              <a:extLst>
                <a:ext uri="{FF2B5EF4-FFF2-40B4-BE49-F238E27FC236}">
                  <a16:creationId xmlns:a16="http://schemas.microsoft.com/office/drawing/2014/main" id="{FC985480-A20E-88A0-0A72-487B2B20BD0F}"/>
                </a:ext>
              </a:extLst>
            </p:cNvPr>
            <p:cNvSpPr txBox="1"/>
            <p:nvPr/>
          </p:nvSpPr>
          <p:spPr>
            <a:xfrm>
              <a:off x="41910000" y="6179160"/>
              <a:ext cx="9753600" cy="1391150"/>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Stocke les métadonnées sur les magasins y compris la </a:t>
              </a:r>
              <a:r>
                <a:rPr lang="fr-FR" sz="3200" b="1" dirty="0">
                  <a:latin typeface="Quicksand"/>
                  <a:ea typeface="Quicksand"/>
                  <a:cs typeface="Quicksand"/>
                  <a:sym typeface="Quicksand"/>
                </a:rPr>
                <a:t>ville</a:t>
              </a:r>
              <a:r>
                <a:rPr lang="fr-FR" sz="3200" dirty="0">
                  <a:latin typeface="Quicksand"/>
                  <a:ea typeface="Quicksand"/>
                  <a:cs typeface="Quicksand"/>
                  <a:sym typeface="Quicksand"/>
                </a:rPr>
                <a:t>, l’</a:t>
              </a:r>
              <a:r>
                <a:rPr lang="fr-FR" sz="3200" b="1" dirty="0">
                  <a:latin typeface="Quicksand"/>
                  <a:ea typeface="Quicksand"/>
                  <a:cs typeface="Quicksand"/>
                  <a:sym typeface="Quicksand"/>
                </a:rPr>
                <a:t>état</a:t>
              </a:r>
              <a:r>
                <a:rPr lang="fr-FR" sz="3200" dirty="0">
                  <a:latin typeface="Quicksand"/>
                  <a:ea typeface="Quicksand"/>
                  <a:cs typeface="Quicksand"/>
                  <a:sym typeface="Quicksand"/>
                </a:rPr>
                <a:t>, le </a:t>
              </a:r>
              <a:r>
                <a:rPr lang="fr-FR" sz="3200" b="1" dirty="0">
                  <a:latin typeface="Quicksand"/>
                  <a:ea typeface="Quicksand"/>
                  <a:cs typeface="Quicksand"/>
                  <a:sym typeface="Quicksand"/>
                </a:rPr>
                <a:t>type</a:t>
              </a:r>
              <a:r>
                <a:rPr lang="fr-FR" sz="3200" dirty="0">
                  <a:latin typeface="Quicksand"/>
                  <a:ea typeface="Quicksand"/>
                  <a:cs typeface="Quicksand"/>
                  <a:sym typeface="Quicksand"/>
                </a:rPr>
                <a:t> et le </a:t>
              </a:r>
              <a:r>
                <a:rPr lang="fr-FR" sz="3200" b="1" dirty="0">
                  <a:latin typeface="Quicksand"/>
                  <a:ea typeface="Quicksand"/>
                  <a:cs typeface="Quicksand"/>
                  <a:sym typeface="Quicksand"/>
                </a:rPr>
                <a:t>cluster</a:t>
              </a:r>
              <a:r>
                <a:rPr lang="fr-FR" sz="3200" dirty="0">
                  <a:latin typeface="Quicksand"/>
                  <a:ea typeface="Quicksand"/>
                  <a:cs typeface="Quicksand"/>
                  <a:sym typeface="Quicksand"/>
                </a:rPr>
                <a:t>.</a:t>
              </a:r>
              <a:endParaRPr lang="en-US" sz="32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AE89850B-BD94-0DA3-66C8-14AB12B1C528}"/>
                </a:ext>
              </a:extLst>
            </p:cNvPr>
            <p:cNvSpPr txBox="1"/>
            <p:nvPr/>
          </p:nvSpPr>
          <p:spPr>
            <a:xfrm>
              <a:off x="42051939" y="5550919"/>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F2EFFD94-05D1-5E3E-36FB-D08C4326B0C8}"/>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6051C1D3-FF21-ED06-8299-60752FCDD335}"/>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668B9D30-8DA4-1C47-DA7D-2AD79D762623}"/>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descr="Mauvais inventaire avec un remplissage uni">
              <a:extLst>
                <a:ext uri="{FF2B5EF4-FFF2-40B4-BE49-F238E27FC236}">
                  <a16:creationId xmlns:a16="http://schemas.microsoft.com/office/drawing/2014/main" id="{7E57623C-FACF-5930-0041-9F88EE544E52}"/>
                </a:ext>
              </a:extLst>
            </p:cNvPr>
            <p:cNvSpPr/>
            <p:nvPr/>
          </p:nvSpPr>
          <p:spPr>
            <a:xfrm>
              <a:off x="57796804" y="2494795"/>
              <a:ext cx="3680002" cy="2858423"/>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BC42723F-8CF9-0DF0-843E-87FA12F00437}"/>
                </a:ext>
              </a:extLst>
            </p:cNvPr>
            <p:cNvSpPr txBox="1"/>
            <p:nvPr/>
          </p:nvSpPr>
          <p:spPr>
            <a:xfrm>
              <a:off x="54851782" y="6373515"/>
              <a:ext cx="9711986" cy="1391150"/>
            </a:xfrm>
            <a:prstGeom prst="rect">
              <a:avLst/>
            </a:prstGeom>
          </p:spPr>
          <p:txBody>
            <a:bodyPr wrap="square" lIns="0" tIns="0" rIns="0" bIns="0" rtlCol="0" anchor="t">
              <a:spAutoFit/>
            </a:bodyPr>
            <a:lstStyle/>
            <a:p>
              <a:pPr lvl="0" algn="just" eaLnBrk="0" fontAlgn="base" hangingPunct="0">
                <a:lnSpc>
                  <a:spcPct val="150000"/>
                </a:lnSpc>
                <a:spcBef>
                  <a:spcPct val="0"/>
                </a:spcBef>
                <a:spcAft>
                  <a:spcPct val="0"/>
                </a:spcAft>
              </a:pPr>
              <a:r>
                <a:rPr lang="fr-FR" altLang="fr-FR" sz="3200" dirty="0">
                  <a:latin typeface="Quicksand" panose="020B0604020202020204" charset="0"/>
                </a:rPr>
                <a:t>Métadonnées du produit , y compris la famille, la classe et les denrées périssables.</a:t>
              </a:r>
              <a:endParaRPr kumimoji="0" lang="fr-FR" altLang="fr-FR" sz="3200" b="0" i="0" u="none" strike="noStrike" cap="none" normalizeH="0" baseline="0" dirty="0">
                <a:ln>
                  <a:noFill/>
                </a:ln>
                <a:effectLst/>
                <a:latin typeface="Quicksand" panose="020B0604020202020204" charset="0"/>
              </a:endParaRPr>
            </a:p>
          </p:txBody>
        </p:sp>
        <p:sp>
          <p:nvSpPr>
            <p:cNvPr id="33" name="TextBox 20">
              <a:extLst>
                <a:ext uri="{FF2B5EF4-FFF2-40B4-BE49-F238E27FC236}">
                  <a16:creationId xmlns:a16="http://schemas.microsoft.com/office/drawing/2014/main" id="{7703D31C-4704-46E1-541F-1ADF7227B632}"/>
                </a:ext>
              </a:extLst>
            </p:cNvPr>
            <p:cNvSpPr txBox="1"/>
            <p:nvPr/>
          </p:nvSpPr>
          <p:spPr>
            <a:xfrm>
              <a:off x="54851782" y="5701667"/>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D9C48F2A-0BD0-EB17-CB7D-67FDF2CF6549}"/>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77BD52FB-3FC9-E6F6-AAD6-EA117AFAE7C0}"/>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6">
                  <a:lumMod val="20000"/>
                  <a:lumOff val="80000"/>
                </a:schemeClr>
              </a:solidFill>
            </p:spPr>
            <p:txBody>
              <a:bodyPr/>
              <a:lstStyle/>
              <a:p>
                <a:endParaRPr lang="fr-FR" dirty="0"/>
              </a:p>
            </p:txBody>
          </p:sp>
          <p:sp>
            <p:nvSpPr>
              <p:cNvPr id="36" name="TextBox 12">
                <a:extLst>
                  <a:ext uri="{FF2B5EF4-FFF2-40B4-BE49-F238E27FC236}">
                    <a16:creationId xmlns:a16="http://schemas.microsoft.com/office/drawing/2014/main" id="{459DD778-F761-E9A8-ACFF-8CFE9BBE56B5}"/>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descr="Porte-bloc avec un remplissage uni">
              <a:extLst>
                <a:ext uri="{FF2B5EF4-FFF2-40B4-BE49-F238E27FC236}">
                  <a16:creationId xmlns:a16="http://schemas.microsoft.com/office/drawing/2014/main" id="{17134703-33E3-C1C2-5558-468C34B98D46}"/>
                </a:ext>
              </a:extLst>
            </p:cNvPr>
            <p:cNvSpPr/>
            <p:nvPr/>
          </p:nvSpPr>
          <p:spPr>
            <a:xfrm>
              <a:off x="70470646" y="2758191"/>
              <a:ext cx="4073942" cy="2943477"/>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14DF0E81-05B1-39EC-5C80-1891C0CF96F1}"/>
                </a:ext>
              </a:extLst>
            </p:cNvPr>
            <p:cNvSpPr txBox="1"/>
            <p:nvPr/>
          </p:nvSpPr>
          <p:spPr>
            <a:xfrm>
              <a:off x="67651624" y="6463838"/>
              <a:ext cx="9711987" cy="2129814"/>
            </a:xfrm>
            <a:prstGeom prst="rect">
              <a:avLst/>
            </a:prstGeom>
          </p:spPr>
          <p:txBody>
            <a:bodyPr wrap="square" lIns="0" tIns="0" rIns="0" bIns="0" rtlCol="0" anchor="t">
              <a:spAutoFit/>
            </a:bodyPr>
            <a:lstStyle/>
            <a:p>
              <a:pPr algn="just" fontAlgn="base">
                <a:lnSpc>
                  <a:spcPct val="150000"/>
                </a:lnSpc>
                <a:spcBef>
                  <a:spcPts val="600"/>
                </a:spcBef>
                <a:spcAft>
                  <a:spcPts val="600"/>
                </a:spcAft>
              </a:pPr>
              <a:r>
                <a:rPr lang="fr-FR" sz="3200" b="1" dirty="0">
                  <a:latin typeface="Quicksand" panose="020B0604020202020204" charset="0"/>
                </a:rPr>
                <a:t>Prix</a:t>
              </a:r>
              <a:r>
                <a:rPr lang="fr-FR" sz="3200" dirty="0">
                  <a:latin typeface="Quicksand" panose="020B0604020202020204" charset="0"/>
                </a:rPr>
                <a:t> quotidien du pétrole qui inclut les valeurs pendant la période des données d’entraînement et d’essai. </a:t>
              </a:r>
              <a:endParaRPr lang="en-US" sz="3200" b="0" i="0" dirty="0">
                <a:effectLst/>
                <a:latin typeface="Quicksand" panose="020B0604020202020204" charset="0"/>
              </a:endParaRPr>
            </a:p>
          </p:txBody>
        </p:sp>
        <p:sp>
          <p:nvSpPr>
            <p:cNvPr id="39" name="TextBox 20">
              <a:extLst>
                <a:ext uri="{FF2B5EF4-FFF2-40B4-BE49-F238E27FC236}">
                  <a16:creationId xmlns:a16="http://schemas.microsoft.com/office/drawing/2014/main" id="{F393C9B8-05CB-336F-4B5D-7846667E68CA}"/>
                </a:ext>
              </a:extLst>
            </p:cNvPr>
            <p:cNvSpPr txBox="1"/>
            <p:nvPr/>
          </p:nvSpPr>
          <p:spPr>
            <a:xfrm>
              <a:off x="67651625" y="5852415"/>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F6638AC6-2C30-9921-2668-FCD4ADD03EBF}"/>
                </a:ext>
              </a:extLst>
            </p:cNvPr>
            <p:cNvSpPr txBox="1"/>
            <p:nvPr/>
          </p:nvSpPr>
          <p:spPr>
            <a:xfrm>
              <a:off x="3131169" y="6083055"/>
              <a:ext cx="9334537" cy="2129814"/>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qui inclut le </a:t>
              </a:r>
              <a:r>
                <a:rPr lang="fr-FR" sz="3200" b="1" dirty="0" err="1">
                  <a:latin typeface="Quicksand"/>
                  <a:ea typeface="Quicksand"/>
                  <a:cs typeface="Quicksand"/>
                  <a:sym typeface="Quicksand"/>
                </a:rPr>
                <a:t>unit_sales</a:t>
              </a:r>
              <a:r>
                <a:rPr lang="fr-FR" sz="3200" b="1" dirty="0">
                  <a:latin typeface="Quicksand"/>
                  <a:ea typeface="Quicksand"/>
                  <a:cs typeface="Quicksand"/>
                  <a:sym typeface="Quicksand"/>
                </a:rPr>
                <a:t> </a:t>
              </a:r>
              <a:r>
                <a:rPr lang="fr-FR" sz="3200" dirty="0">
                  <a:latin typeface="Quicksand"/>
                  <a:ea typeface="Quicksand"/>
                  <a:cs typeface="Quicksand"/>
                  <a:sym typeface="Quicksand"/>
                </a:rPr>
                <a:t>par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et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ainsi qu’un </a:t>
              </a:r>
              <a:r>
                <a:rPr lang="fr-FR" sz="3200" b="1" dirty="0">
                  <a:latin typeface="Quicksand"/>
                  <a:ea typeface="Quicksand"/>
                  <a:cs typeface="Quicksand"/>
                  <a:sym typeface="Quicksand"/>
                </a:rPr>
                <a:t>ID</a:t>
              </a:r>
              <a:r>
                <a:rPr lang="fr-FR" sz="3200" dirty="0">
                  <a:latin typeface="Quicksand"/>
                  <a:ea typeface="Quicksand"/>
                  <a:cs typeface="Quicksand"/>
                  <a:sym typeface="Quicksand"/>
                </a:rPr>
                <a:t> unique pour étiqueter les lignes</a:t>
              </a:r>
              <a:endParaRPr lang="en-US" sz="32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92197175-9EC6-C95C-C99F-BCD5D6684D77}"/>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7E4CA8BC-FB27-2F65-F200-82BDDA25CDA6}"/>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lumMod val="95000"/>
                </a:schemeClr>
              </a:solidFill>
            </p:spPr>
            <p:txBody>
              <a:bodyPr/>
              <a:lstStyle/>
              <a:p>
                <a:endParaRPr lang="fr-FR" dirty="0"/>
              </a:p>
            </p:txBody>
          </p:sp>
          <p:sp>
            <p:nvSpPr>
              <p:cNvPr id="52" name="TextBox 12">
                <a:extLst>
                  <a:ext uri="{FF2B5EF4-FFF2-40B4-BE49-F238E27FC236}">
                    <a16:creationId xmlns:a16="http://schemas.microsoft.com/office/drawing/2014/main" id="{BE28C80B-258B-AF97-E255-6B3C7766B9C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descr="Cloches avec un remplissage uni">
              <a:extLst>
                <a:ext uri="{FF2B5EF4-FFF2-40B4-BE49-F238E27FC236}">
                  <a16:creationId xmlns:a16="http://schemas.microsoft.com/office/drawing/2014/main" id="{7C67B613-A498-9F40-2A03-7FBC7B0C7285}"/>
                </a:ext>
              </a:extLst>
            </p:cNvPr>
            <p:cNvSpPr/>
            <p:nvPr/>
          </p:nvSpPr>
          <p:spPr>
            <a:xfrm>
              <a:off x="83199520" y="3204237"/>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FCC758E0-7646-0D74-5D00-16317FB16881}"/>
                </a:ext>
              </a:extLst>
            </p:cNvPr>
            <p:cNvSpPr txBox="1"/>
            <p:nvPr/>
          </p:nvSpPr>
          <p:spPr>
            <a:xfrm>
              <a:off x="80571075" y="6482982"/>
              <a:ext cx="9334537" cy="1391150"/>
            </a:xfrm>
            <a:prstGeom prst="rect">
              <a:avLst/>
            </a:prstGeom>
          </p:spPr>
          <p:txBody>
            <a:bodyPr wrap="square" lIns="0" tIns="0" rIns="0" bIns="0" rtlCol="0" anchor="t">
              <a:spAutoFit/>
            </a:bodyPr>
            <a:lstStyle/>
            <a:p>
              <a:pPr fontAlgn="base">
                <a:lnSpc>
                  <a:spcPct val="150000"/>
                </a:lnSpc>
                <a:spcBef>
                  <a:spcPts val="600"/>
                </a:spcBef>
                <a:spcAft>
                  <a:spcPts val="600"/>
                </a:spcAft>
              </a:pPr>
              <a:r>
                <a:rPr lang="fr-FR" sz="3200" b="1" dirty="0">
                  <a:latin typeface="Quicksand" panose="020B0604020202020204" charset="0"/>
                </a:rPr>
                <a:t>Jours fériés </a:t>
              </a:r>
              <a:r>
                <a:rPr lang="fr-FR" sz="3200" dirty="0">
                  <a:latin typeface="Quicksand" panose="020B0604020202020204" charset="0"/>
                </a:rPr>
                <a:t>et </a:t>
              </a:r>
              <a:r>
                <a:rPr lang="fr-FR" sz="3200" b="1" dirty="0">
                  <a:latin typeface="Quicksand" panose="020B0604020202020204" charset="0"/>
                </a:rPr>
                <a:t>événements</a:t>
              </a:r>
              <a:r>
                <a:rPr lang="fr-FR" sz="3200" dirty="0">
                  <a:latin typeface="Quicksand" panose="020B0604020202020204" charset="0"/>
                </a:rPr>
                <a:t>, avec métadonnées (description)</a:t>
              </a:r>
              <a:endParaRPr lang="en-US" sz="3200" dirty="0">
                <a:latin typeface="Quicksand" panose="020B0604020202020204" charset="0"/>
              </a:endParaRPr>
            </a:p>
          </p:txBody>
        </p:sp>
        <p:sp>
          <p:nvSpPr>
            <p:cNvPr id="55" name="TextBox 20">
              <a:extLst>
                <a:ext uri="{FF2B5EF4-FFF2-40B4-BE49-F238E27FC236}">
                  <a16:creationId xmlns:a16="http://schemas.microsoft.com/office/drawing/2014/main" id="{DC26004F-DFD6-A8FC-DC31-975809783314}"/>
                </a:ext>
              </a:extLst>
            </p:cNvPr>
            <p:cNvSpPr txBox="1"/>
            <p:nvPr/>
          </p:nvSpPr>
          <p:spPr>
            <a:xfrm>
              <a:off x="80571076" y="581113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Holidays_events</a:t>
              </a:r>
              <a:endParaRPr lang="en-US" sz="4800"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2FE44A17-AD21-7FE4-09FC-414920301B83}"/>
                </a:ext>
              </a:extLst>
            </p:cNvPr>
            <p:cNvGrpSpPr/>
            <p:nvPr/>
          </p:nvGrpSpPr>
          <p:grpSpPr>
            <a:xfrm>
              <a:off x="93109372" y="2479467"/>
              <a:ext cx="9853925" cy="6896812"/>
              <a:chOff x="0" y="-123825"/>
              <a:chExt cx="1418473" cy="1816444"/>
            </a:xfrm>
          </p:grpSpPr>
          <p:sp>
            <p:nvSpPr>
              <p:cNvPr id="59" name="Freeform 11">
                <a:extLst>
                  <a:ext uri="{FF2B5EF4-FFF2-40B4-BE49-F238E27FC236}">
                    <a16:creationId xmlns:a16="http://schemas.microsoft.com/office/drawing/2014/main" id="{95A1052E-333C-0F3E-BC7E-1A8058707EDE}"/>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solidFill>
            </p:spPr>
            <p:txBody>
              <a:bodyPr/>
              <a:lstStyle/>
              <a:p>
                <a:endParaRPr lang="fr-FR" dirty="0"/>
              </a:p>
            </p:txBody>
          </p:sp>
          <p:sp>
            <p:nvSpPr>
              <p:cNvPr id="60" name="TextBox 12">
                <a:extLst>
                  <a:ext uri="{FF2B5EF4-FFF2-40B4-BE49-F238E27FC236}">
                    <a16:creationId xmlns:a16="http://schemas.microsoft.com/office/drawing/2014/main" id="{F7814B8B-F141-6C3C-E4ED-E34BCB5C1F66}"/>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descr="Boulier avec un remplissage uni">
              <a:extLst>
                <a:ext uri="{FF2B5EF4-FFF2-40B4-BE49-F238E27FC236}">
                  <a16:creationId xmlns:a16="http://schemas.microsoft.com/office/drawing/2014/main" id="{DCF9A965-901B-54B6-284D-62F08EC1EC5F}"/>
                </a:ext>
              </a:extLst>
            </p:cNvPr>
            <p:cNvSpPr/>
            <p:nvPr/>
          </p:nvSpPr>
          <p:spPr>
            <a:xfrm>
              <a:off x="95999363" y="3239212"/>
              <a:ext cx="4073942" cy="2527546"/>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dirty="0"/>
            </a:p>
          </p:txBody>
        </p:sp>
        <p:sp>
          <p:nvSpPr>
            <p:cNvPr id="62" name="TextBox 19">
              <a:extLst>
                <a:ext uri="{FF2B5EF4-FFF2-40B4-BE49-F238E27FC236}">
                  <a16:creationId xmlns:a16="http://schemas.microsoft.com/office/drawing/2014/main" id="{7F85481C-F142-ADFB-245D-016716DA5ECE}"/>
                </a:ext>
              </a:extLst>
            </p:cNvPr>
            <p:cNvSpPr txBox="1"/>
            <p:nvPr/>
          </p:nvSpPr>
          <p:spPr>
            <a:xfrm>
              <a:off x="93370918" y="6674406"/>
              <a:ext cx="9334537" cy="492443"/>
            </a:xfrm>
            <a:prstGeom prst="rect">
              <a:avLst/>
            </a:prstGeom>
          </p:spPr>
          <p:txBody>
            <a:bodyPr wrap="square" lIns="0" tIns="0" rIns="0" bIns="0" rtlCol="0" anchor="t">
              <a:spAutoFit/>
            </a:bodyPr>
            <a:lstStyle/>
            <a:p>
              <a:pPr fontAlgn="base">
                <a:spcBef>
                  <a:spcPts val="600"/>
                </a:spcBef>
                <a:spcAft>
                  <a:spcPts val="600"/>
                </a:spcAft>
              </a:pPr>
              <a:r>
                <a:rPr lang="en-US" sz="3200" dirty="0">
                  <a:latin typeface="Quicksand" panose="020B0604020202020204" charset="0"/>
                </a:rPr>
                <a:t>A sample submission file in the correct format.</a:t>
              </a:r>
            </a:p>
          </p:txBody>
        </p:sp>
        <p:sp>
          <p:nvSpPr>
            <p:cNvPr id="63" name="TextBox 20">
              <a:extLst>
                <a:ext uri="{FF2B5EF4-FFF2-40B4-BE49-F238E27FC236}">
                  <a16:creationId xmlns:a16="http://schemas.microsoft.com/office/drawing/2014/main" id="{9096D9BD-A57E-C822-F967-690CD7078005}"/>
                </a:ext>
              </a:extLst>
            </p:cNvPr>
            <p:cNvSpPr txBox="1"/>
            <p:nvPr/>
          </p:nvSpPr>
          <p:spPr>
            <a:xfrm>
              <a:off x="93370919" y="6002558"/>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Sample_submission</a:t>
              </a:r>
              <a:endParaRPr lang="en-US" sz="4800"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2979862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3E025072-4EFF-FBCB-618E-232EA34BA366}"/>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C7F7EA19-A5F1-1BD4-D09B-84915773B2CA}"/>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E9180CC3-78EC-AACC-AFF7-2BD8BA818EB6}"/>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7C8093A5-6380-C61A-5FFD-F9D6BEA31DF8}"/>
              </a:ext>
            </a:extLst>
          </p:cNvPr>
          <p:cNvGrpSpPr/>
          <p:nvPr/>
        </p:nvGrpSpPr>
        <p:grpSpPr>
          <a:xfrm>
            <a:off x="-21605822" y="1897014"/>
            <a:ext cx="100091822" cy="7479265"/>
            <a:chOff x="2871475" y="1897014"/>
            <a:chExt cx="100091822" cy="7479265"/>
          </a:xfrm>
        </p:grpSpPr>
        <p:grpSp>
          <p:nvGrpSpPr>
            <p:cNvPr id="2" name="Group 2">
              <a:extLst>
                <a:ext uri="{FF2B5EF4-FFF2-40B4-BE49-F238E27FC236}">
                  <a16:creationId xmlns:a16="http://schemas.microsoft.com/office/drawing/2014/main" id="{84E3C7D7-C4D6-F988-C946-86FDC925C997}"/>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A1F8A654-3989-8362-F3BE-53739195D326}"/>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2">
                  <a:lumMod val="20000"/>
                  <a:lumOff val="80000"/>
                </a:schemeClr>
              </a:solidFill>
            </p:spPr>
            <p:txBody>
              <a:bodyPr/>
              <a:lstStyle/>
              <a:p>
                <a:endParaRPr lang="fr-FR" dirty="0"/>
              </a:p>
            </p:txBody>
          </p:sp>
          <p:sp>
            <p:nvSpPr>
              <p:cNvPr id="4" name="TextBox 4">
                <a:extLst>
                  <a:ext uri="{FF2B5EF4-FFF2-40B4-BE49-F238E27FC236}">
                    <a16:creationId xmlns:a16="http://schemas.microsoft.com/office/drawing/2014/main" id="{8735D448-FFE0-9BB1-19A0-51BA9786F338}"/>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descr="Pièces avec un remplissage uni">
              <a:extLst>
                <a:ext uri="{FF2B5EF4-FFF2-40B4-BE49-F238E27FC236}">
                  <a16:creationId xmlns:a16="http://schemas.microsoft.com/office/drawing/2014/main" id="{B7A2F7A9-FDF8-4AC2-58FB-E24C57543694}"/>
                </a:ext>
              </a:extLst>
            </p:cNvPr>
            <p:cNvSpPr/>
            <p:nvPr/>
          </p:nvSpPr>
          <p:spPr>
            <a:xfrm>
              <a:off x="5943600" y="2494795"/>
              <a:ext cx="4297585" cy="2955923"/>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87A82E00-C5A9-ED0C-296A-9294F03B7BC9}"/>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CD29F331-344E-8D35-7240-3E9DE7647366}"/>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3">
                  <a:lumMod val="20000"/>
                  <a:lumOff val="80000"/>
                </a:schemeClr>
              </a:solidFill>
            </p:spPr>
            <p:txBody>
              <a:bodyPr/>
              <a:lstStyle/>
              <a:p>
                <a:endParaRPr lang="fr-FR"/>
              </a:p>
            </p:txBody>
          </p:sp>
          <p:sp>
            <p:nvSpPr>
              <p:cNvPr id="8" name="TextBox 8">
                <a:extLst>
                  <a:ext uri="{FF2B5EF4-FFF2-40B4-BE49-F238E27FC236}">
                    <a16:creationId xmlns:a16="http://schemas.microsoft.com/office/drawing/2014/main" id="{105EF337-2EA7-D2A3-76DE-8CAA6EE02A0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dirty="0"/>
              </a:p>
            </p:txBody>
          </p:sp>
        </p:grpSp>
        <p:sp>
          <p:nvSpPr>
            <p:cNvPr id="9" name="Freeform 9">
              <a:extLst>
                <a:ext uri="{FF2B5EF4-FFF2-40B4-BE49-F238E27FC236}">
                  <a16:creationId xmlns:a16="http://schemas.microsoft.com/office/drawing/2014/main" id="{A03299D2-CB75-F9B2-B196-726F19342A0B}"/>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6270E967-EAE4-524E-8F52-82242A31E5BD}"/>
                </a:ext>
              </a:extLst>
            </p:cNvPr>
            <p:cNvGrpSpPr/>
            <p:nvPr/>
          </p:nvGrpSpPr>
          <p:grpSpPr>
            <a:xfrm>
              <a:off x="28471161" y="1897014"/>
              <a:ext cx="9853925" cy="6896812"/>
              <a:chOff x="0" y="-123825"/>
              <a:chExt cx="1418473" cy="1816444"/>
            </a:xfrm>
          </p:grpSpPr>
          <p:sp>
            <p:nvSpPr>
              <p:cNvPr id="11" name="Freeform 11">
                <a:extLst>
                  <a:ext uri="{FF2B5EF4-FFF2-40B4-BE49-F238E27FC236}">
                    <a16:creationId xmlns:a16="http://schemas.microsoft.com/office/drawing/2014/main" id="{D711B7A3-6BA6-66E9-698A-0B3A0BFB94E0}"/>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4">
                  <a:lumMod val="20000"/>
                  <a:lumOff val="80000"/>
                </a:schemeClr>
              </a:solidFill>
            </p:spPr>
            <p:txBody>
              <a:bodyPr/>
              <a:lstStyle/>
              <a:p>
                <a:endParaRPr lang="fr-FR" dirty="0"/>
              </a:p>
            </p:txBody>
          </p:sp>
          <p:sp>
            <p:nvSpPr>
              <p:cNvPr id="12" name="TextBox 12">
                <a:extLst>
                  <a:ext uri="{FF2B5EF4-FFF2-40B4-BE49-F238E27FC236}">
                    <a16:creationId xmlns:a16="http://schemas.microsoft.com/office/drawing/2014/main" id="{FD8BD8F2-6887-ED2E-D1E9-839E041ED9F1}"/>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descr="e-commerce avec un remplissage uni">
              <a:extLst>
                <a:ext uri="{FF2B5EF4-FFF2-40B4-BE49-F238E27FC236}">
                  <a16:creationId xmlns:a16="http://schemas.microsoft.com/office/drawing/2014/main" id="{B6B15CC8-AD1B-06D6-A3AD-ABA6124348A0}"/>
                </a:ext>
              </a:extLst>
            </p:cNvPr>
            <p:cNvSpPr/>
            <p:nvPr/>
          </p:nvSpPr>
          <p:spPr>
            <a:xfrm>
              <a:off x="31732226" y="2456695"/>
              <a:ext cx="3096284" cy="2636052"/>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AEC5F528-6B31-AD75-0259-FFA5165BA9B4}"/>
                </a:ext>
              </a:extLst>
            </p:cNvPr>
            <p:cNvSpPr txBox="1"/>
            <p:nvPr/>
          </p:nvSpPr>
          <p:spPr>
            <a:xfrm>
              <a:off x="3013415"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66DBACBC-5505-E1B4-94B9-51641709E37B}"/>
                </a:ext>
              </a:extLst>
            </p:cNvPr>
            <p:cNvSpPr txBox="1"/>
            <p:nvPr/>
          </p:nvSpPr>
          <p:spPr>
            <a:xfrm>
              <a:off x="15931012" y="6083055"/>
              <a:ext cx="9334537"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avec la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le </a:t>
              </a:r>
              <a:r>
                <a:rPr lang="fr-FR" sz="3200" b="1" dirty="0" err="1">
                  <a:latin typeface="Quicksand"/>
                  <a:ea typeface="Quicksand"/>
                  <a:cs typeface="Quicksand"/>
                  <a:sym typeface="Quicksand"/>
                </a:rPr>
                <a:t>store_nbr</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combinaisons à prévoir, ainsi que les informations en promotion.</a:t>
              </a:r>
              <a:endParaRPr lang="en-US" sz="32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01E21965-D90D-A99F-9C98-53ED63DA6988}"/>
                </a:ext>
              </a:extLst>
            </p:cNvPr>
            <p:cNvSpPr txBox="1"/>
            <p:nvPr/>
          </p:nvSpPr>
          <p:spPr>
            <a:xfrm>
              <a:off x="15813258"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0D876469-4F97-9FE7-A77B-C8814BDEFA4B}"/>
                </a:ext>
              </a:extLst>
            </p:cNvPr>
            <p:cNvSpPr txBox="1"/>
            <p:nvPr/>
          </p:nvSpPr>
          <p:spPr>
            <a:xfrm>
              <a:off x="28613100" y="6133234"/>
              <a:ext cx="9711986"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Nombre de transactions de vente pour chaque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 Elle Inclut pour la période des données d’entraînement.</a:t>
              </a:r>
              <a:endParaRPr lang="en-US" sz="32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8EF482D9-1604-D4B6-0D61-BD8C165C5169}"/>
                </a:ext>
              </a:extLst>
            </p:cNvPr>
            <p:cNvSpPr txBox="1"/>
            <p:nvPr/>
          </p:nvSpPr>
          <p:spPr>
            <a:xfrm>
              <a:off x="28613100" y="5461386"/>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4205C04C-3A2C-4022-E1CB-A3EC653D3D63}"/>
                </a:ext>
              </a:extLst>
            </p:cNvPr>
            <p:cNvGrpSpPr/>
            <p:nvPr/>
          </p:nvGrpSpPr>
          <p:grpSpPr>
            <a:xfrm>
              <a:off x="41910000" y="1986547"/>
              <a:ext cx="9853925" cy="6896812"/>
              <a:chOff x="0" y="-123825"/>
              <a:chExt cx="1418473" cy="1816444"/>
            </a:xfrm>
          </p:grpSpPr>
          <p:sp>
            <p:nvSpPr>
              <p:cNvPr id="23" name="Freeform 11">
                <a:extLst>
                  <a:ext uri="{FF2B5EF4-FFF2-40B4-BE49-F238E27FC236}">
                    <a16:creationId xmlns:a16="http://schemas.microsoft.com/office/drawing/2014/main" id="{0D92EB4C-CBD8-5C71-7AED-31DE3BEE033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2">
                  <a:lumMod val="90000"/>
                </a:schemeClr>
              </a:solidFill>
            </p:spPr>
            <p:txBody>
              <a:bodyPr/>
              <a:lstStyle/>
              <a:p>
                <a:endParaRPr lang="fr-FR" dirty="0"/>
              </a:p>
            </p:txBody>
          </p:sp>
          <p:sp>
            <p:nvSpPr>
              <p:cNvPr id="24" name="TextBox 12">
                <a:extLst>
                  <a:ext uri="{FF2B5EF4-FFF2-40B4-BE49-F238E27FC236}">
                    <a16:creationId xmlns:a16="http://schemas.microsoft.com/office/drawing/2014/main" id="{4D8E317B-00A7-1975-39D6-CA1A3676B8A9}"/>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descr="Kiosque avec un remplissage uni">
              <a:extLst>
                <a:ext uri="{FF2B5EF4-FFF2-40B4-BE49-F238E27FC236}">
                  <a16:creationId xmlns:a16="http://schemas.microsoft.com/office/drawing/2014/main" id="{A7128041-D355-166D-1DF0-768582FA8C4B}"/>
                </a:ext>
              </a:extLst>
            </p:cNvPr>
            <p:cNvSpPr/>
            <p:nvPr/>
          </p:nvSpPr>
          <p:spPr>
            <a:xfrm>
              <a:off x="44799992" y="2407845"/>
              <a:ext cx="4073942" cy="270767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dirty="0"/>
            </a:p>
          </p:txBody>
        </p:sp>
        <p:sp>
          <p:nvSpPr>
            <p:cNvPr id="26" name="TextBox 19">
              <a:extLst>
                <a:ext uri="{FF2B5EF4-FFF2-40B4-BE49-F238E27FC236}">
                  <a16:creationId xmlns:a16="http://schemas.microsoft.com/office/drawing/2014/main" id="{4256DF1A-BA20-2142-3BEB-30275ECF1E55}"/>
                </a:ext>
              </a:extLst>
            </p:cNvPr>
            <p:cNvSpPr txBox="1"/>
            <p:nvPr/>
          </p:nvSpPr>
          <p:spPr>
            <a:xfrm>
              <a:off x="41910000" y="6179160"/>
              <a:ext cx="9753600" cy="1391150"/>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Stocke les métadonnées sur les magasins y compris la </a:t>
              </a:r>
              <a:r>
                <a:rPr lang="fr-FR" sz="3200" b="1" dirty="0">
                  <a:latin typeface="Quicksand"/>
                  <a:ea typeface="Quicksand"/>
                  <a:cs typeface="Quicksand"/>
                  <a:sym typeface="Quicksand"/>
                </a:rPr>
                <a:t>ville</a:t>
              </a:r>
              <a:r>
                <a:rPr lang="fr-FR" sz="3200" dirty="0">
                  <a:latin typeface="Quicksand"/>
                  <a:ea typeface="Quicksand"/>
                  <a:cs typeface="Quicksand"/>
                  <a:sym typeface="Quicksand"/>
                </a:rPr>
                <a:t>, l’</a:t>
              </a:r>
              <a:r>
                <a:rPr lang="fr-FR" sz="3200" b="1" dirty="0">
                  <a:latin typeface="Quicksand"/>
                  <a:ea typeface="Quicksand"/>
                  <a:cs typeface="Quicksand"/>
                  <a:sym typeface="Quicksand"/>
                </a:rPr>
                <a:t>état</a:t>
              </a:r>
              <a:r>
                <a:rPr lang="fr-FR" sz="3200" dirty="0">
                  <a:latin typeface="Quicksand"/>
                  <a:ea typeface="Quicksand"/>
                  <a:cs typeface="Quicksand"/>
                  <a:sym typeface="Quicksand"/>
                </a:rPr>
                <a:t>, le </a:t>
              </a:r>
              <a:r>
                <a:rPr lang="fr-FR" sz="3200" b="1" dirty="0">
                  <a:latin typeface="Quicksand"/>
                  <a:ea typeface="Quicksand"/>
                  <a:cs typeface="Quicksand"/>
                  <a:sym typeface="Quicksand"/>
                </a:rPr>
                <a:t>type</a:t>
              </a:r>
              <a:r>
                <a:rPr lang="fr-FR" sz="3200" dirty="0">
                  <a:latin typeface="Quicksand"/>
                  <a:ea typeface="Quicksand"/>
                  <a:cs typeface="Quicksand"/>
                  <a:sym typeface="Quicksand"/>
                </a:rPr>
                <a:t> et le </a:t>
              </a:r>
              <a:r>
                <a:rPr lang="fr-FR" sz="3200" b="1" dirty="0">
                  <a:latin typeface="Quicksand"/>
                  <a:ea typeface="Quicksand"/>
                  <a:cs typeface="Quicksand"/>
                  <a:sym typeface="Quicksand"/>
                </a:rPr>
                <a:t>cluster</a:t>
              </a:r>
              <a:r>
                <a:rPr lang="fr-FR" sz="3200" dirty="0">
                  <a:latin typeface="Quicksand"/>
                  <a:ea typeface="Quicksand"/>
                  <a:cs typeface="Quicksand"/>
                  <a:sym typeface="Quicksand"/>
                </a:rPr>
                <a:t>.</a:t>
              </a:r>
              <a:endParaRPr lang="en-US" sz="32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9A6280F3-B7B8-C325-2ABC-928EC218675D}"/>
                </a:ext>
              </a:extLst>
            </p:cNvPr>
            <p:cNvSpPr txBox="1"/>
            <p:nvPr/>
          </p:nvSpPr>
          <p:spPr>
            <a:xfrm>
              <a:off x="42051939" y="5550919"/>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A686871E-0F06-1AC7-5D1E-CBEC73145AAF}"/>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8846D2C5-ABBB-F56C-C48F-BF112CCC8FC0}"/>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A54E9855-6190-7B74-FF98-C24420BA0324}"/>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descr="Mauvais inventaire avec un remplissage uni">
              <a:extLst>
                <a:ext uri="{FF2B5EF4-FFF2-40B4-BE49-F238E27FC236}">
                  <a16:creationId xmlns:a16="http://schemas.microsoft.com/office/drawing/2014/main" id="{F17FFF8A-FE37-C171-92C7-3FC9D4ED3430}"/>
                </a:ext>
              </a:extLst>
            </p:cNvPr>
            <p:cNvSpPr/>
            <p:nvPr/>
          </p:nvSpPr>
          <p:spPr>
            <a:xfrm>
              <a:off x="57796804" y="2494795"/>
              <a:ext cx="3680002" cy="2858423"/>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6B07F5CE-42D2-758B-161A-80A038815C57}"/>
                </a:ext>
              </a:extLst>
            </p:cNvPr>
            <p:cNvSpPr txBox="1"/>
            <p:nvPr/>
          </p:nvSpPr>
          <p:spPr>
            <a:xfrm>
              <a:off x="54851782" y="6373515"/>
              <a:ext cx="9711986" cy="1391150"/>
            </a:xfrm>
            <a:prstGeom prst="rect">
              <a:avLst/>
            </a:prstGeom>
          </p:spPr>
          <p:txBody>
            <a:bodyPr wrap="square" lIns="0" tIns="0" rIns="0" bIns="0" rtlCol="0" anchor="t">
              <a:spAutoFit/>
            </a:bodyPr>
            <a:lstStyle/>
            <a:p>
              <a:pPr lvl="0" algn="just" eaLnBrk="0" fontAlgn="base" hangingPunct="0">
                <a:lnSpc>
                  <a:spcPct val="150000"/>
                </a:lnSpc>
                <a:spcBef>
                  <a:spcPct val="0"/>
                </a:spcBef>
                <a:spcAft>
                  <a:spcPct val="0"/>
                </a:spcAft>
              </a:pPr>
              <a:r>
                <a:rPr lang="fr-FR" altLang="fr-FR" sz="3200" dirty="0">
                  <a:latin typeface="Quicksand" panose="020B0604020202020204" charset="0"/>
                </a:rPr>
                <a:t>Métadonnées du produit , y compris la famille, la classe et les denrées périssables.</a:t>
              </a:r>
              <a:endParaRPr kumimoji="0" lang="fr-FR" altLang="fr-FR" sz="3200" b="0" i="0" u="none" strike="noStrike" cap="none" normalizeH="0" baseline="0" dirty="0">
                <a:ln>
                  <a:noFill/>
                </a:ln>
                <a:effectLst/>
                <a:latin typeface="Quicksand" panose="020B0604020202020204" charset="0"/>
              </a:endParaRPr>
            </a:p>
          </p:txBody>
        </p:sp>
        <p:sp>
          <p:nvSpPr>
            <p:cNvPr id="33" name="TextBox 20">
              <a:extLst>
                <a:ext uri="{FF2B5EF4-FFF2-40B4-BE49-F238E27FC236}">
                  <a16:creationId xmlns:a16="http://schemas.microsoft.com/office/drawing/2014/main" id="{99247B8C-135D-507E-68B8-3C5B229FBDC7}"/>
                </a:ext>
              </a:extLst>
            </p:cNvPr>
            <p:cNvSpPr txBox="1"/>
            <p:nvPr/>
          </p:nvSpPr>
          <p:spPr>
            <a:xfrm>
              <a:off x="54851782" y="5701667"/>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05F7FB4C-7D64-F801-B3C5-7D21FB5CCB44}"/>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C5F57E3C-F984-7770-E290-7F5E5C7AEA4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6">
                  <a:lumMod val="20000"/>
                  <a:lumOff val="80000"/>
                </a:schemeClr>
              </a:solidFill>
            </p:spPr>
            <p:txBody>
              <a:bodyPr/>
              <a:lstStyle/>
              <a:p>
                <a:endParaRPr lang="fr-FR" dirty="0"/>
              </a:p>
            </p:txBody>
          </p:sp>
          <p:sp>
            <p:nvSpPr>
              <p:cNvPr id="36" name="TextBox 12">
                <a:extLst>
                  <a:ext uri="{FF2B5EF4-FFF2-40B4-BE49-F238E27FC236}">
                    <a16:creationId xmlns:a16="http://schemas.microsoft.com/office/drawing/2014/main" id="{C419D8E4-4A25-5F2D-147A-6BC6B63B52BF}"/>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descr="Porte-bloc avec un remplissage uni">
              <a:extLst>
                <a:ext uri="{FF2B5EF4-FFF2-40B4-BE49-F238E27FC236}">
                  <a16:creationId xmlns:a16="http://schemas.microsoft.com/office/drawing/2014/main" id="{70089282-A5D1-8F98-216A-817B4610EC22}"/>
                </a:ext>
              </a:extLst>
            </p:cNvPr>
            <p:cNvSpPr/>
            <p:nvPr/>
          </p:nvSpPr>
          <p:spPr>
            <a:xfrm>
              <a:off x="70470646" y="2758191"/>
              <a:ext cx="4073942" cy="2943477"/>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95CD777A-6045-8B1D-1DDF-C051836568EE}"/>
                </a:ext>
              </a:extLst>
            </p:cNvPr>
            <p:cNvSpPr txBox="1"/>
            <p:nvPr/>
          </p:nvSpPr>
          <p:spPr>
            <a:xfrm>
              <a:off x="67651624" y="6463838"/>
              <a:ext cx="9711987" cy="2129814"/>
            </a:xfrm>
            <a:prstGeom prst="rect">
              <a:avLst/>
            </a:prstGeom>
          </p:spPr>
          <p:txBody>
            <a:bodyPr wrap="square" lIns="0" tIns="0" rIns="0" bIns="0" rtlCol="0" anchor="t">
              <a:spAutoFit/>
            </a:bodyPr>
            <a:lstStyle/>
            <a:p>
              <a:pPr algn="just" fontAlgn="base">
                <a:lnSpc>
                  <a:spcPct val="150000"/>
                </a:lnSpc>
                <a:spcBef>
                  <a:spcPts val="600"/>
                </a:spcBef>
                <a:spcAft>
                  <a:spcPts val="600"/>
                </a:spcAft>
              </a:pPr>
              <a:r>
                <a:rPr lang="fr-FR" sz="3200" b="1" dirty="0">
                  <a:latin typeface="Quicksand" panose="020B0604020202020204" charset="0"/>
                </a:rPr>
                <a:t>Prix</a:t>
              </a:r>
              <a:r>
                <a:rPr lang="fr-FR" sz="3200" dirty="0">
                  <a:latin typeface="Quicksand" panose="020B0604020202020204" charset="0"/>
                </a:rPr>
                <a:t> quotidien du pétrole qui inclut les valeurs pendant la période des données d’entraînement et d’essai. </a:t>
              </a:r>
              <a:endParaRPr lang="en-US" sz="3200" b="0" i="0" dirty="0">
                <a:effectLst/>
                <a:latin typeface="Quicksand" panose="020B0604020202020204" charset="0"/>
              </a:endParaRPr>
            </a:p>
          </p:txBody>
        </p:sp>
        <p:sp>
          <p:nvSpPr>
            <p:cNvPr id="39" name="TextBox 20">
              <a:extLst>
                <a:ext uri="{FF2B5EF4-FFF2-40B4-BE49-F238E27FC236}">
                  <a16:creationId xmlns:a16="http://schemas.microsoft.com/office/drawing/2014/main" id="{C2E38164-C43F-1CDA-6B1A-08D4EA7741FE}"/>
                </a:ext>
              </a:extLst>
            </p:cNvPr>
            <p:cNvSpPr txBox="1"/>
            <p:nvPr/>
          </p:nvSpPr>
          <p:spPr>
            <a:xfrm>
              <a:off x="67651625" y="5852415"/>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A89A2E52-90B5-AFD9-88BF-980C64259D73}"/>
                </a:ext>
              </a:extLst>
            </p:cNvPr>
            <p:cNvSpPr txBox="1"/>
            <p:nvPr/>
          </p:nvSpPr>
          <p:spPr>
            <a:xfrm>
              <a:off x="3131169" y="6083055"/>
              <a:ext cx="9334537" cy="2129814"/>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qui inclut le </a:t>
              </a:r>
              <a:r>
                <a:rPr lang="fr-FR" sz="3200" b="1" dirty="0" err="1">
                  <a:latin typeface="Quicksand"/>
                  <a:ea typeface="Quicksand"/>
                  <a:cs typeface="Quicksand"/>
                  <a:sym typeface="Quicksand"/>
                </a:rPr>
                <a:t>unit_sales</a:t>
              </a:r>
              <a:r>
                <a:rPr lang="fr-FR" sz="3200" b="1" dirty="0">
                  <a:latin typeface="Quicksand"/>
                  <a:ea typeface="Quicksand"/>
                  <a:cs typeface="Quicksand"/>
                  <a:sym typeface="Quicksand"/>
                </a:rPr>
                <a:t> </a:t>
              </a:r>
              <a:r>
                <a:rPr lang="fr-FR" sz="3200" dirty="0">
                  <a:latin typeface="Quicksand"/>
                  <a:ea typeface="Quicksand"/>
                  <a:cs typeface="Quicksand"/>
                  <a:sym typeface="Quicksand"/>
                </a:rPr>
                <a:t>par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et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ainsi qu’un </a:t>
              </a:r>
              <a:r>
                <a:rPr lang="fr-FR" sz="3200" b="1" dirty="0">
                  <a:latin typeface="Quicksand"/>
                  <a:ea typeface="Quicksand"/>
                  <a:cs typeface="Quicksand"/>
                  <a:sym typeface="Quicksand"/>
                </a:rPr>
                <a:t>ID</a:t>
              </a:r>
              <a:r>
                <a:rPr lang="fr-FR" sz="3200" dirty="0">
                  <a:latin typeface="Quicksand"/>
                  <a:ea typeface="Quicksand"/>
                  <a:cs typeface="Quicksand"/>
                  <a:sym typeface="Quicksand"/>
                </a:rPr>
                <a:t> unique pour étiqueter les lignes</a:t>
              </a:r>
              <a:endParaRPr lang="en-US" sz="32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04FDA977-59EE-98B8-7336-F5947EC7DF9A}"/>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F515DD5F-E12F-3D49-F77E-FFA473590DF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lumMod val="95000"/>
                </a:schemeClr>
              </a:solidFill>
            </p:spPr>
            <p:txBody>
              <a:bodyPr/>
              <a:lstStyle/>
              <a:p>
                <a:endParaRPr lang="fr-FR" dirty="0"/>
              </a:p>
            </p:txBody>
          </p:sp>
          <p:sp>
            <p:nvSpPr>
              <p:cNvPr id="52" name="TextBox 12">
                <a:extLst>
                  <a:ext uri="{FF2B5EF4-FFF2-40B4-BE49-F238E27FC236}">
                    <a16:creationId xmlns:a16="http://schemas.microsoft.com/office/drawing/2014/main" id="{95AF761E-1538-D8CE-4B1E-4AE5B050F2EB}"/>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descr="Cloches avec un remplissage uni">
              <a:extLst>
                <a:ext uri="{FF2B5EF4-FFF2-40B4-BE49-F238E27FC236}">
                  <a16:creationId xmlns:a16="http://schemas.microsoft.com/office/drawing/2014/main" id="{3077B123-48CC-EF97-FD2E-4AA8F035D79D}"/>
                </a:ext>
              </a:extLst>
            </p:cNvPr>
            <p:cNvSpPr/>
            <p:nvPr/>
          </p:nvSpPr>
          <p:spPr>
            <a:xfrm>
              <a:off x="83199520" y="3204237"/>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661FC7BD-CDBE-7A36-804C-0EF3BA60FC96}"/>
                </a:ext>
              </a:extLst>
            </p:cNvPr>
            <p:cNvSpPr txBox="1"/>
            <p:nvPr/>
          </p:nvSpPr>
          <p:spPr>
            <a:xfrm>
              <a:off x="80571075" y="6482982"/>
              <a:ext cx="9334537" cy="1391150"/>
            </a:xfrm>
            <a:prstGeom prst="rect">
              <a:avLst/>
            </a:prstGeom>
          </p:spPr>
          <p:txBody>
            <a:bodyPr wrap="square" lIns="0" tIns="0" rIns="0" bIns="0" rtlCol="0" anchor="t">
              <a:spAutoFit/>
            </a:bodyPr>
            <a:lstStyle/>
            <a:p>
              <a:pPr fontAlgn="base">
                <a:lnSpc>
                  <a:spcPct val="150000"/>
                </a:lnSpc>
                <a:spcBef>
                  <a:spcPts val="600"/>
                </a:spcBef>
                <a:spcAft>
                  <a:spcPts val="600"/>
                </a:spcAft>
              </a:pPr>
              <a:r>
                <a:rPr lang="fr-FR" sz="3200" b="1" dirty="0">
                  <a:latin typeface="Quicksand" panose="020B0604020202020204" charset="0"/>
                </a:rPr>
                <a:t>Jours fériés </a:t>
              </a:r>
              <a:r>
                <a:rPr lang="fr-FR" sz="3200" dirty="0">
                  <a:latin typeface="Quicksand" panose="020B0604020202020204" charset="0"/>
                </a:rPr>
                <a:t>et </a:t>
              </a:r>
              <a:r>
                <a:rPr lang="fr-FR" sz="3200" b="1" dirty="0">
                  <a:latin typeface="Quicksand" panose="020B0604020202020204" charset="0"/>
                </a:rPr>
                <a:t>événements</a:t>
              </a:r>
              <a:r>
                <a:rPr lang="fr-FR" sz="3200" dirty="0">
                  <a:latin typeface="Quicksand" panose="020B0604020202020204" charset="0"/>
                </a:rPr>
                <a:t>, avec métadonnées (description)</a:t>
              </a:r>
              <a:endParaRPr lang="en-US" sz="3200" dirty="0">
                <a:latin typeface="Quicksand" panose="020B0604020202020204" charset="0"/>
              </a:endParaRPr>
            </a:p>
          </p:txBody>
        </p:sp>
        <p:sp>
          <p:nvSpPr>
            <p:cNvPr id="55" name="TextBox 20">
              <a:extLst>
                <a:ext uri="{FF2B5EF4-FFF2-40B4-BE49-F238E27FC236}">
                  <a16:creationId xmlns:a16="http://schemas.microsoft.com/office/drawing/2014/main" id="{81C05937-868D-6288-C588-76B064FA1B4A}"/>
                </a:ext>
              </a:extLst>
            </p:cNvPr>
            <p:cNvSpPr txBox="1"/>
            <p:nvPr/>
          </p:nvSpPr>
          <p:spPr>
            <a:xfrm>
              <a:off x="80571076" y="581113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Holidays_events</a:t>
              </a:r>
              <a:endParaRPr lang="en-US" sz="4800"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FFB049C2-7AD3-DA54-234C-0EE151698B4D}"/>
                </a:ext>
              </a:extLst>
            </p:cNvPr>
            <p:cNvGrpSpPr/>
            <p:nvPr/>
          </p:nvGrpSpPr>
          <p:grpSpPr>
            <a:xfrm>
              <a:off x="93109372" y="2479467"/>
              <a:ext cx="9853925" cy="6896812"/>
              <a:chOff x="0" y="-123825"/>
              <a:chExt cx="1418473" cy="1816444"/>
            </a:xfrm>
          </p:grpSpPr>
          <p:sp>
            <p:nvSpPr>
              <p:cNvPr id="59" name="Freeform 11">
                <a:extLst>
                  <a:ext uri="{FF2B5EF4-FFF2-40B4-BE49-F238E27FC236}">
                    <a16:creationId xmlns:a16="http://schemas.microsoft.com/office/drawing/2014/main" id="{D150E4FF-7C32-DD1E-F0E1-57D54B9D114D}"/>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solidFill>
            </p:spPr>
            <p:txBody>
              <a:bodyPr/>
              <a:lstStyle/>
              <a:p>
                <a:endParaRPr lang="fr-FR" dirty="0"/>
              </a:p>
            </p:txBody>
          </p:sp>
          <p:sp>
            <p:nvSpPr>
              <p:cNvPr id="60" name="TextBox 12">
                <a:extLst>
                  <a:ext uri="{FF2B5EF4-FFF2-40B4-BE49-F238E27FC236}">
                    <a16:creationId xmlns:a16="http://schemas.microsoft.com/office/drawing/2014/main" id="{DE71110D-EC43-9D44-2CE3-786869C84583}"/>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descr="Boulier avec un remplissage uni">
              <a:extLst>
                <a:ext uri="{FF2B5EF4-FFF2-40B4-BE49-F238E27FC236}">
                  <a16:creationId xmlns:a16="http://schemas.microsoft.com/office/drawing/2014/main" id="{5D4CEAB4-2B91-456E-94EA-28CF390625FF}"/>
                </a:ext>
              </a:extLst>
            </p:cNvPr>
            <p:cNvSpPr/>
            <p:nvPr/>
          </p:nvSpPr>
          <p:spPr>
            <a:xfrm>
              <a:off x="95999363" y="3239212"/>
              <a:ext cx="4073942" cy="2527546"/>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dirty="0"/>
            </a:p>
          </p:txBody>
        </p:sp>
        <p:sp>
          <p:nvSpPr>
            <p:cNvPr id="62" name="TextBox 19">
              <a:extLst>
                <a:ext uri="{FF2B5EF4-FFF2-40B4-BE49-F238E27FC236}">
                  <a16:creationId xmlns:a16="http://schemas.microsoft.com/office/drawing/2014/main" id="{4D10CEB1-A262-2A08-8E4F-DB5C7B8375B9}"/>
                </a:ext>
              </a:extLst>
            </p:cNvPr>
            <p:cNvSpPr txBox="1"/>
            <p:nvPr/>
          </p:nvSpPr>
          <p:spPr>
            <a:xfrm>
              <a:off x="93370918" y="6674406"/>
              <a:ext cx="9334537" cy="492443"/>
            </a:xfrm>
            <a:prstGeom prst="rect">
              <a:avLst/>
            </a:prstGeom>
          </p:spPr>
          <p:txBody>
            <a:bodyPr wrap="square" lIns="0" tIns="0" rIns="0" bIns="0" rtlCol="0" anchor="t">
              <a:spAutoFit/>
            </a:bodyPr>
            <a:lstStyle/>
            <a:p>
              <a:pPr fontAlgn="base">
                <a:spcBef>
                  <a:spcPts val="600"/>
                </a:spcBef>
                <a:spcAft>
                  <a:spcPts val="600"/>
                </a:spcAft>
              </a:pPr>
              <a:r>
                <a:rPr lang="en-US" sz="3200" dirty="0">
                  <a:latin typeface="Quicksand" panose="020B0604020202020204" charset="0"/>
                </a:rPr>
                <a:t>A sample submission file in the correct format.</a:t>
              </a:r>
            </a:p>
          </p:txBody>
        </p:sp>
        <p:sp>
          <p:nvSpPr>
            <p:cNvPr id="63" name="TextBox 20">
              <a:extLst>
                <a:ext uri="{FF2B5EF4-FFF2-40B4-BE49-F238E27FC236}">
                  <a16:creationId xmlns:a16="http://schemas.microsoft.com/office/drawing/2014/main" id="{D6916B09-7744-6CF0-DA46-37DDE802D4C2}"/>
                </a:ext>
              </a:extLst>
            </p:cNvPr>
            <p:cNvSpPr txBox="1"/>
            <p:nvPr/>
          </p:nvSpPr>
          <p:spPr>
            <a:xfrm>
              <a:off x="93370919" y="6002558"/>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Sample_submission</a:t>
              </a:r>
              <a:endParaRPr lang="en-US" sz="4800"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36057901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4771E661-42C1-D432-1767-06B3EB06D966}"/>
            </a:ext>
          </a:extLst>
        </p:cNvPr>
        <p:cNvGrpSpPr/>
        <p:nvPr/>
      </p:nvGrpSpPr>
      <p:grpSpPr>
        <a:xfrm>
          <a:off x="0" y="0"/>
          <a:ext cx="0" cy="0"/>
          <a:chOff x="0" y="0"/>
          <a:chExt cx="0" cy="0"/>
        </a:xfrm>
      </p:grpSpPr>
      <p:sp>
        <p:nvSpPr>
          <p:cNvPr id="14" name="TextBox 14">
            <a:extLst>
              <a:ext uri="{FF2B5EF4-FFF2-40B4-BE49-F238E27FC236}">
                <a16:creationId xmlns:a16="http://schemas.microsoft.com/office/drawing/2014/main" id="{F1A81AA4-DBFA-00A3-D154-4EC48FD358DA}"/>
              </a:ext>
            </a:extLst>
          </p:cNvPr>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Données</a:t>
            </a:r>
          </a:p>
        </p:txBody>
      </p:sp>
      <p:sp>
        <p:nvSpPr>
          <p:cNvPr id="21" name="AutoShape 21">
            <a:extLst>
              <a:ext uri="{FF2B5EF4-FFF2-40B4-BE49-F238E27FC236}">
                <a16:creationId xmlns:a16="http://schemas.microsoft.com/office/drawing/2014/main" id="{8ACDF3FE-C277-D52B-662D-3916CE652375}"/>
              </a:ext>
            </a:extLst>
          </p:cNvPr>
          <p:cNvSpPr/>
          <p:nvPr/>
        </p:nvSpPr>
        <p:spPr>
          <a:xfrm>
            <a:off x="11658600" y="990600"/>
            <a:ext cx="6492240" cy="0"/>
          </a:xfrm>
          <a:prstGeom prst="line">
            <a:avLst/>
          </a:prstGeom>
          <a:ln w="76200" cap="flat">
            <a:solidFill>
              <a:srgbClr val="0F4662"/>
            </a:solidFill>
            <a:prstDash val="solid"/>
            <a:headEnd type="none" w="sm" len="sm"/>
            <a:tailEnd type="none" w="sm" len="sm"/>
          </a:ln>
        </p:spPr>
        <p:txBody>
          <a:bodyPr/>
          <a:lstStyle/>
          <a:p>
            <a:endParaRPr lang="fr-FR"/>
          </a:p>
        </p:txBody>
      </p:sp>
      <p:grpSp>
        <p:nvGrpSpPr>
          <p:cNvPr id="64" name="Groupe 63">
            <a:extLst>
              <a:ext uri="{FF2B5EF4-FFF2-40B4-BE49-F238E27FC236}">
                <a16:creationId xmlns:a16="http://schemas.microsoft.com/office/drawing/2014/main" id="{226FA320-8CF3-216E-0D94-B23D936B0213}"/>
              </a:ext>
            </a:extLst>
          </p:cNvPr>
          <p:cNvGrpSpPr/>
          <p:nvPr/>
        </p:nvGrpSpPr>
        <p:grpSpPr>
          <a:xfrm>
            <a:off x="-34518600" y="1897014"/>
            <a:ext cx="100091822" cy="7479265"/>
            <a:chOff x="2871475" y="1897014"/>
            <a:chExt cx="100091822" cy="7479265"/>
          </a:xfrm>
        </p:grpSpPr>
        <p:grpSp>
          <p:nvGrpSpPr>
            <p:cNvPr id="2" name="Group 2">
              <a:extLst>
                <a:ext uri="{FF2B5EF4-FFF2-40B4-BE49-F238E27FC236}">
                  <a16:creationId xmlns:a16="http://schemas.microsoft.com/office/drawing/2014/main" id="{51768F9C-5C87-589F-880C-DCF09E1DD2EF}"/>
                </a:ext>
              </a:extLst>
            </p:cNvPr>
            <p:cNvGrpSpPr/>
            <p:nvPr/>
          </p:nvGrpSpPr>
          <p:grpSpPr>
            <a:xfrm>
              <a:off x="2871475" y="2456695"/>
              <a:ext cx="9853925" cy="6426664"/>
              <a:chOff x="0" y="0"/>
              <a:chExt cx="1418473" cy="1692619"/>
            </a:xfrm>
          </p:grpSpPr>
          <p:sp>
            <p:nvSpPr>
              <p:cNvPr id="3" name="Freeform 3">
                <a:extLst>
                  <a:ext uri="{FF2B5EF4-FFF2-40B4-BE49-F238E27FC236}">
                    <a16:creationId xmlns:a16="http://schemas.microsoft.com/office/drawing/2014/main" id="{37809F85-CB1F-DF33-6699-72C71AEB6AFA}"/>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2">
                  <a:lumMod val="20000"/>
                  <a:lumOff val="80000"/>
                </a:schemeClr>
              </a:solidFill>
            </p:spPr>
            <p:txBody>
              <a:bodyPr/>
              <a:lstStyle/>
              <a:p>
                <a:endParaRPr lang="fr-FR" dirty="0"/>
              </a:p>
            </p:txBody>
          </p:sp>
          <p:sp>
            <p:nvSpPr>
              <p:cNvPr id="4" name="TextBox 4">
                <a:extLst>
                  <a:ext uri="{FF2B5EF4-FFF2-40B4-BE49-F238E27FC236}">
                    <a16:creationId xmlns:a16="http://schemas.microsoft.com/office/drawing/2014/main" id="{502FFCCE-5C21-5C9C-9539-A33CA30AD9AB}"/>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descr="Pièces avec un remplissage uni">
              <a:extLst>
                <a:ext uri="{FF2B5EF4-FFF2-40B4-BE49-F238E27FC236}">
                  <a16:creationId xmlns:a16="http://schemas.microsoft.com/office/drawing/2014/main" id="{63A89914-6ECA-3B68-F57A-09F9620FB322}"/>
                </a:ext>
              </a:extLst>
            </p:cNvPr>
            <p:cNvSpPr/>
            <p:nvPr/>
          </p:nvSpPr>
          <p:spPr>
            <a:xfrm>
              <a:off x="5943600" y="2494795"/>
              <a:ext cx="4297585" cy="2955923"/>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grpSp>
          <p:nvGrpSpPr>
            <p:cNvPr id="6" name="Group 6">
              <a:extLst>
                <a:ext uri="{FF2B5EF4-FFF2-40B4-BE49-F238E27FC236}">
                  <a16:creationId xmlns:a16="http://schemas.microsoft.com/office/drawing/2014/main" id="{ED01E75B-3ABD-07C5-3778-20212E52D8C6}"/>
                </a:ext>
              </a:extLst>
            </p:cNvPr>
            <p:cNvGrpSpPr/>
            <p:nvPr/>
          </p:nvGrpSpPr>
          <p:grpSpPr>
            <a:xfrm>
              <a:off x="15671318" y="2456695"/>
              <a:ext cx="9853925" cy="6426664"/>
              <a:chOff x="0" y="0"/>
              <a:chExt cx="1418473" cy="1692619"/>
            </a:xfrm>
          </p:grpSpPr>
          <p:sp>
            <p:nvSpPr>
              <p:cNvPr id="7" name="Freeform 7">
                <a:extLst>
                  <a:ext uri="{FF2B5EF4-FFF2-40B4-BE49-F238E27FC236}">
                    <a16:creationId xmlns:a16="http://schemas.microsoft.com/office/drawing/2014/main" id="{B32EA9DE-ADB8-188C-C84A-1386B1D5D7D4}"/>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3">
                  <a:lumMod val="20000"/>
                  <a:lumOff val="80000"/>
                </a:schemeClr>
              </a:solidFill>
            </p:spPr>
            <p:txBody>
              <a:bodyPr/>
              <a:lstStyle/>
              <a:p>
                <a:endParaRPr lang="fr-FR"/>
              </a:p>
            </p:txBody>
          </p:sp>
          <p:sp>
            <p:nvSpPr>
              <p:cNvPr id="8" name="TextBox 8">
                <a:extLst>
                  <a:ext uri="{FF2B5EF4-FFF2-40B4-BE49-F238E27FC236}">
                    <a16:creationId xmlns:a16="http://schemas.microsoft.com/office/drawing/2014/main" id="{DF88743E-4B04-BC3A-DE44-64D17DB0373E}"/>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dirty="0"/>
              </a:p>
            </p:txBody>
          </p:sp>
        </p:grpSp>
        <p:sp>
          <p:nvSpPr>
            <p:cNvPr id="9" name="Freeform 9">
              <a:extLst>
                <a:ext uri="{FF2B5EF4-FFF2-40B4-BE49-F238E27FC236}">
                  <a16:creationId xmlns:a16="http://schemas.microsoft.com/office/drawing/2014/main" id="{823F6E68-BF03-D55B-0340-EFB4195A9536}"/>
                </a:ext>
              </a:extLst>
            </p:cNvPr>
            <p:cNvSpPr/>
            <p:nvPr/>
          </p:nvSpPr>
          <p:spPr>
            <a:xfrm>
              <a:off x="17204704" y="2877488"/>
              <a:ext cx="4242888"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pSp>
          <p:nvGrpSpPr>
            <p:cNvPr id="10" name="Group 10">
              <a:extLst>
                <a:ext uri="{FF2B5EF4-FFF2-40B4-BE49-F238E27FC236}">
                  <a16:creationId xmlns:a16="http://schemas.microsoft.com/office/drawing/2014/main" id="{92E5A8DB-D678-389E-FCE9-1C9B92B9F0F6}"/>
                </a:ext>
              </a:extLst>
            </p:cNvPr>
            <p:cNvGrpSpPr/>
            <p:nvPr/>
          </p:nvGrpSpPr>
          <p:grpSpPr>
            <a:xfrm>
              <a:off x="28471161" y="1897014"/>
              <a:ext cx="9853925" cy="6896812"/>
              <a:chOff x="0" y="-123825"/>
              <a:chExt cx="1418473" cy="1816444"/>
            </a:xfrm>
          </p:grpSpPr>
          <p:sp>
            <p:nvSpPr>
              <p:cNvPr id="11" name="Freeform 11">
                <a:extLst>
                  <a:ext uri="{FF2B5EF4-FFF2-40B4-BE49-F238E27FC236}">
                    <a16:creationId xmlns:a16="http://schemas.microsoft.com/office/drawing/2014/main" id="{C3580357-6C88-0C49-8951-CDD4532A25EB}"/>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4">
                  <a:lumMod val="20000"/>
                  <a:lumOff val="80000"/>
                </a:schemeClr>
              </a:solidFill>
            </p:spPr>
            <p:txBody>
              <a:bodyPr/>
              <a:lstStyle/>
              <a:p>
                <a:endParaRPr lang="fr-FR" dirty="0"/>
              </a:p>
            </p:txBody>
          </p:sp>
          <p:sp>
            <p:nvSpPr>
              <p:cNvPr id="12" name="TextBox 12">
                <a:extLst>
                  <a:ext uri="{FF2B5EF4-FFF2-40B4-BE49-F238E27FC236}">
                    <a16:creationId xmlns:a16="http://schemas.microsoft.com/office/drawing/2014/main" id="{5B5F9A6D-C5EC-3737-0766-84FB33C17085}"/>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descr="e-commerce avec un remplissage uni">
              <a:extLst>
                <a:ext uri="{FF2B5EF4-FFF2-40B4-BE49-F238E27FC236}">
                  <a16:creationId xmlns:a16="http://schemas.microsoft.com/office/drawing/2014/main" id="{FB4573EA-1F1F-C7DC-023B-F667DFA7A59B}"/>
                </a:ext>
              </a:extLst>
            </p:cNvPr>
            <p:cNvSpPr/>
            <p:nvPr/>
          </p:nvSpPr>
          <p:spPr>
            <a:xfrm>
              <a:off x="31732226" y="2456695"/>
              <a:ext cx="3096284" cy="2636052"/>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16" name="TextBox 16">
              <a:extLst>
                <a:ext uri="{FF2B5EF4-FFF2-40B4-BE49-F238E27FC236}">
                  <a16:creationId xmlns:a16="http://schemas.microsoft.com/office/drawing/2014/main" id="{374328DA-F1D3-A158-9816-DB0578415D1E}"/>
                </a:ext>
              </a:extLst>
            </p:cNvPr>
            <p:cNvSpPr txBox="1"/>
            <p:nvPr/>
          </p:nvSpPr>
          <p:spPr>
            <a:xfrm>
              <a:off x="3013415"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Train</a:t>
              </a:r>
            </a:p>
          </p:txBody>
        </p:sp>
        <p:sp>
          <p:nvSpPr>
            <p:cNvPr id="17" name="TextBox 17">
              <a:extLst>
                <a:ext uri="{FF2B5EF4-FFF2-40B4-BE49-F238E27FC236}">
                  <a16:creationId xmlns:a16="http://schemas.microsoft.com/office/drawing/2014/main" id="{594A6FA2-DFEE-867C-E48B-7E64A22FB557}"/>
                </a:ext>
              </a:extLst>
            </p:cNvPr>
            <p:cNvSpPr txBox="1"/>
            <p:nvPr/>
          </p:nvSpPr>
          <p:spPr>
            <a:xfrm>
              <a:off x="15931012" y="6083055"/>
              <a:ext cx="9334537"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avec la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le </a:t>
              </a:r>
              <a:r>
                <a:rPr lang="fr-FR" sz="3200" b="1" dirty="0" err="1">
                  <a:latin typeface="Quicksand"/>
                  <a:ea typeface="Quicksand"/>
                  <a:cs typeface="Quicksand"/>
                  <a:sym typeface="Quicksand"/>
                </a:rPr>
                <a:t>store_nbr</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combinaisons à prévoir, ainsi que les informations en promotion.</a:t>
              </a:r>
              <a:endParaRPr lang="en-US" sz="3200" dirty="0">
                <a:latin typeface="Quicksand"/>
                <a:ea typeface="Quicksand"/>
                <a:cs typeface="Quicksand"/>
                <a:sym typeface="Quicksand"/>
              </a:endParaRPr>
            </a:p>
          </p:txBody>
        </p:sp>
        <p:sp>
          <p:nvSpPr>
            <p:cNvPr id="18" name="TextBox 18">
              <a:extLst>
                <a:ext uri="{FF2B5EF4-FFF2-40B4-BE49-F238E27FC236}">
                  <a16:creationId xmlns:a16="http://schemas.microsoft.com/office/drawing/2014/main" id="{62FCF607-CEBB-48CA-E64A-6AC8FBDF1D69}"/>
                </a:ext>
              </a:extLst>
            </p:cNvPr>
            <p:cNvSpPr txBox="1"/>
            <p:nvPr/>
          </p:nvSpPr>
          <p:spPr>
            <a:xfrm>
              <a:off x="15813258" y="558049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Test</a:t>
              </a:r>
            </a:p>
          </p:txBody>
        </p:sp>
        <p:sp>
          <p:nvSpPr>
            <p:cNvPr id="19" name="TextBox 19">
              <a:extLst>
                <a:ext uri="{FF2B5EF4-FFF2-40B4-BE49-F238E27FC236}">
                  <a16:creationId xmlns:a16="http://schemas.microsoft.com/office/drawing/2014/main" id="{21BD5317-04FE-24BC-F2C6-E7AE7B331C0B}"/>
                </a:ext>
              </a:extLst>
            </p:cNvPr>
            <p:cNvSpPr txBox="1"/>
            <p:nvPr/>
          </p:nvSpPr>
          <p:spPr>
            <a:xfrm>
              <a:off x="28613100" y="6133234"/>
              <a:ext cx="9711986" cy="2129814"/>
            </a:xfrm>
            <a:prstGeom prst="rect">
              <a:avLst/>
            </a:prstGeom>
          </p:spPr>
          <p:txBody>
            <a:bodyPr wrap="square" lIns="0" tIns="0" rIns="0" bIns="0" rtlCol="0" anchor="t">
              <a:spAutoFit/>
            </a:bodyPr>
            <a:lstStyle/>
            <a:p>
              <a:pPr marL="259080" lvl="1" algn="just">
                <a:lnSpc>
                  <a:spcPct val="150000"/>
                </a:lnSpc>
              </a:pPr>
              <a:r>
                <a:rPr lang="fr-FR" sz="3200" dirty="0">
                  <a:latin typeface="Quicksand"/>
                  <a:ea typeface="Quicksand"/>
                  <a:cs typeface="Quicksand"/>
                  <a:sym typeface="Quicksand"/>
                </a:rPr>
                <a:t>Nombre de transactions de vente pour chaque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combinaison. Elle Inclut pour la période des données d’entraînement.</a:t>
              </a:r>
              <a:endParaRPr lang="en-US" sz="3200" dirty="0">
                <a:latin typeface="Quicksand"/>
                <a:ea typeface="Quicksand"/>
                <a:cs typeface="Quicksand"/>
                <a:sym typeface="Quicksand"/>
              </a:endParaRPr>
            </a:p>
          </p:txBody>
        </p:sp>
        <p:sp>
          <p:nvSpPr>
            <p:cNvPr id="20" name="TextBox 20">
              <a:extLst>
                <a:ext uri="{FF2B5EF4-FFF2-40B4-BE49-F238E27FC236}">
                  <a16:creationId xmlns:a16="http://schemas.microsoft.com/office/drawing/2014/main" id="{3062DCFE-FBA4-F009-6E8E-30CDAD8660F9}"/>
                </a:ext>
              </a:extLst>
            </p:cNvPr>
            <p:cNvSpPr txBox="1"/>
            <p:nvPr/>
          </p:nvSpPr>
          <p:spPr>
            <a:xfrm>
              <a:off x="28613100" y="5461386"/>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Transactions</a:t>
              </a:r>
            </a:p>
          </p:txBody>
        </p:sp>
        <p:grpSp>
          <p:nvGrpSpPr>
            <p:cNvPr id="22" name="Group 10">
              <a:extLst>
                <a:ext uri="{FF2B5EF4-FFF2-40B4-BE49-F238E27FC236}">
                  <a16:creationId xmlns:a16="http://schemas.microsoft.com/office/drawing/2014/main" id="{A042F7D1-9622-CC14-462A-2B7FE2BA22F2}"/>
                </a:ext>
              </a:extLst>
            </p:cNvPr>
            <p:cNvGrpSpPr/>
            <p:nvPr/>
          </p:nvGrpSpPr>
          <p:grpSpPr>
            <a:xfrm>
              <a:off x="41910000" y="1986547"/>
              <a:ext cx="9853925" cy="6896812"/>
              <a:chOff x="0" y="-123825"/>
              <a:chExt cx="1418473" cy="1816444"/>
            </a:xfrm>
          </p:grpSpPr>
          <p:sp>
            <p:nvSpPr>
              <p:cNvPr id="23" name="Freeform 11">
                <a:extLst>
                  <a:ext uri="{FF2B5EF4-FFF2-40B4-BE49-F238E27FC236}">
                    <a16:creationId xmlns:a16="http://schemas.microsoft.com/office/drawing/2014/main" id="{48370265-6E98-FF6E-A1BE-CB390F0B95BC}"/>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2">
                  <a:lumMod val="90000"/>
                </a:schemeClr>
              </a:solidFill>
            </p:spPr>
            <p:txBody>
              <a:bodyPr/>
              <a:lstStyle/>
              <a:p>
                <a:endParaRPr lang="fr-FR" dirty="0"/>
              </a:p>
            </p:txBody>
          </p:sp>
          <p:sp>
            <p:nvSpPr>
              <p:cNvPr id="24" name="TextBox 12">
                <a:extLst>
                  <a:ext uri="{FF2B5EF4-FFF2-40B4-BE49-F238E27FC236}">
                    <a16:creationId xmlns:a16="http://schemas.microsoft.com/office/drawing/2014/main" id="{154EA6FA-CF19-99C4-8182-36E3E6F28BA7}"/>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25" name="Freeform 13" descr="Kiosque avec un remplissage uni">
              <a:extLst>
                <a:ext uri="{FF2B5EF4-FFF2-40B4-BE49-F238E27FC236}">
                  <a16:creationId xmlns:a16="http://schemas.microsoft.com/office/drawing/2014/main" id="{B9AA75F9-6581-5953-4EB8-5721477F5331}"/>
                </a:ext>
              </a:extLst>
            </p:cNvPr>
            <p:cNvSpPr/>
            <p:nvPr/>
          </p:nvSpPr>
          <p:spPr>
            <a:xfrm>
              <a:off x="44799992" y="2407845"/>
              <a:ext cx="4073942" cy="270767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dirty="0"/>
            </a:p>
          </p:txBody>
        </p:sp>
        <p:sp>
          <p:nvSpPr>
            <p:cNvPr id="26" name="TextBox 19">
              <a:extLst>
                <a:ext uri="{FF2B5EF4-FFF2-40B4-BE49-F238E27FC236}">
                  <a16:creationId xmlns:a16="http://schemas.microsoft.com/office/drawing/2014/main" id="{CAAFBEC1-6C0E-9AD4-4F65-01B05E719FA0}"/>
                </a:ext>
              </a:extLst>
            </p:cNvPr>
            <p:cNvSpPr txBox="1"/>
            <p:nvPr/>
          </p:nvSpPr>
          <p:spPr>
            <a:xfrm>
              <a:off x="41910000" y="6179160"/>
              <a:ext cx="9753600" cy="1391150"/>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Stocke les métadonnées sur les magasins y compris la </a:t>
              </a:r>
              <a:r>
                <a:rPr lang="fr-FR" sz="3200" b="1" dirty="0">
                  <a:latin typeface="Quicksand"/>
                  <a:ea typeface="Quicksand"/>
                  <a:cs typeface="Quicksand"/>
                  <a:sym typeface="Quicksand"/>
                </a:rPr>
                <a:t>ville</a:t>
              </a:r>
              <a:r>
                <a:rPr lang="fr-FR" sz="3200" dirty="0">
                  <a:latin typeface="Quicksand"/>
                  <a:ea typeface="Quicksand"/>
                  <a:cs typeface="Quicksand"/>
                  <a:sym typeface="Quicksand"/>
                </a:rPr>
                <a:t>, l’</a:t>
              </a:r>
              <a:r>
                <a:rPr lang="fr-FR" sz="3200" b="1" dirty="0">
                  <a:latin typeface="Quicksand"/>
                  <a:ea typeface="Quicksand"/>
                  <a:cs typeface="Quicksand"/>
                  <a:sym typeface="Quicksand"/>
                </a:rPr>
                <a:t>état</a:t>
              </a:r>
              <a:r>
                <a:rPr lang="fr-FR" sz="3200" dirty="0">
                  <a:latin typeface="Quicksand"/>
                  <a:ea typeface="Quicksand"/>
                  <a:cs typeface="Quicksand"/>
                  <a:sym typeface="Quicksand"/>
                </a:rPr>
                <a:t>, le </a:t>
              </a:r>
              <a:r>
                <a:rPr lang="fr-FR" sz="3200" b="1" dirty="0">
                  <a:latin typeface="Quicksand"/>
                  <a:ea typeface="Quicksand"/>
                  <a:cs typeface="Quicksand"/>
                  <a:sym typeface="Quicksand"/>
                </a:rPr>
                <a:t>type</a:t>
              </a:r>
              <a:r>
                <a:rPr lang="fr-FR" sz="3200" dirty="0">
                  <a:latin typeface="Quicksand"/>
                  <a:ea typeface="Quicksand"/>
                  <a:cs typeface="Quicksand"/>
                  <a:sym typeface="Quicksand"/>
                </a:rPr>
                <a:t> et le </a:t>
              </a:r>
              <a:r>
                <a:rPr lang="fr-FR" sz="3200" b="1" dirty="0">
                  <a:latin typeface="Quicksand"/>
                  <a:ea typeface="Quicksand"/>
                  <a:cs typeface="Quicksand"/>
                  <a:sym typeface="Quicksand"/>
                </a:rPr>
                <a:t>cluster</a:t>
              </a:r>
              <a:r>
                <a:rPr lang="fr-FR" sz="3200" dirty="0">
                  <a:latin typeface="Quicksand"/>
                  <a:ea typeface="Quicksand"/>
                  <a:cs typeface="Quicksand"/>
                  <a:sym typeface="Quicksand"/>
                </a:rPr>
                <a:t>.</a:t>
              </a:r>
              <a:endParaRPr lang="en-US" sz="3200" dirty="0">
                <a:latin typeface="Quicksand"/>
                <a:ea typeface="Quicksand"/>
                <a:cs typeface="Quicksand"/>
                <a:sym typeface="Quicksand"/>
              </a:endParaRPr>
            </a:p>
          </p:txBody>
        </p:sp>
        <p:sp>
          <p:nvSpPr>
            <p:cNvPr id="27" name="TextBox 20">
              <a:extLst>
                <a:ext uri="{FF2B5EF4-FFF2-40B4-BE49-F238E27FC236}">
                  <a16:creationId xmlns:a16="http://schemas.microsoft.com/office/drawing/2014/main" id="{F1CC922E-C472-4AF5-B515-E85A7330AC84}"/>
                </a:ext>
              </a:extLst>
            </p:cNvPr>
            <p:cNvSpPr txBox="1"/>
            <p:nvPr/>
          </p:nvSpPr>
          <p:spPr>
            <a:xfrm>
              <a:off x="42051939" y="5550919"/>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Stores</a:t>
              </a:r>
            </a:p>
          </p:txBody>
        </p:sp>
        <p:grpSp>
          <p:nvGrpSpPr>
            <p:cNvPr id="28" name="Group 10">
              <a:extLst>
                <a:ext uri="{FF2B5EF4-FFF2-40B4-BE49-F238E27FC236}">
                  <a16:creationId xmlns:a16="http://schemas.microsoft.com/office/drawing/2014/main" id="{51077301-9322-4468-B67F-27F16B77A503}"/>
                </a:ext>
              </a:extLst>
            </p:cNvPr>
            <p:cNvGrpSpPr/>
            <p:nvPr/>
          </p:nvGrpSpPr>
          <p:grpSpPr>
            <a:xfrm>
              <a:off x="54709843" y="2607443"/>
              <a:ext cx="9853925" cy="6426664"/>
              <a:chOff x="0" y="0"/>
              <a:chExt cx="1418473" cy="1692619"/>
            </a:xfrm>
          </p:grpSpPr>
          <p:sp>
            <p:nvSpPr>
              <p:cNvPr id="29" name="Freeform 11">
                <a:extLst>
                  <a:ext uri="{FF2B5EF4-FFF2-40B4-BE49-F238E27FC236}">
                    <a16:creationId xmlns:a16="http://schemas.microsoft.com/office/drawing/2014/main" id="{C8BF9D3C-233E-7DC1-999F-7E8CF1011CD3}"/>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txBody>
              <a:bodyPr/>
              <a:lstStyle/>
              <a:p>
                <a:endParaRPr lang="fr-FR" dirty="0"/>
              </a:p>
            </p:txBody>
          </p:sp>
          <p:sp>
            <p:nvSpPr>
              <p:cNvPr id="30" name="TextBox 12">
                <a:extLst>
                  <a:ext uri="{FF2B5EF4-FFF2-40B4-BE49-F238E27FC236}">
                    <a16:creationId xmlns:a16="http://schemas.microsoft.com/office/drawing/2014/main" id="{DC6D890C-77BD-9E6E-D3E7-FC87F8A72EC0}"/>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1" name="Freeform 13" descr="Mauvais inventaire avec un remplissage uni">
              <a:extLst>
                <a:ext uri="{FF2B5EF4-FFF2-40B4-BE49-F238E27FC236}">
                  <a16:creationId xmlns:a16="http://schemas.microsoft.com/office/drawing/2014/main" id="{4295F353-0D26-B0DD-5D75-BF90DA7F83A2}"/>
                </a:ext>
              </a:extLst>
            </p:cNvPr>
            <p:cNvSpPr/>
            <p:nvPr/>
          </p:nvSpPr>
          <p:spPr>
            <a:xfrm>
              <a:off x="57796804" y="2494795"/>
              <a:ext cx="3680002" cy="2858423"/>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fr-FR"/>
            </a:p>
          </p:txBody>
        </p:sp>
        <p:sp>
          <p:nvSpPr>
            <p:cNvPr id="32" name="TextBox 19">
              <a:extLst>
                <a:ext uri="{FF2B5EF4-FFF2-40B4-BE49-F238E27FC236}">
                  <a16:creationId xmlns:a16="http://schemas.microsoft.com/office/drawing/2014/main" id="{C4A3514C-39B5-41ED-85B4-DB446448CE4A}"/>
                </a:ext>
              </a:extLst>
            </p:cNvPr>
            <p:cNvSpPr txBox="1"/>
            <p:nvPr/>
          </p:nvSpPr>
          <p:spPr>
            <a:xfrm>
              <a:off x="54851782" y="6373515"/>
              <a:ext cx="9711986" cy="1391150"/>
            </a:xfrm>
            <a:prstGeom prst="rect">
              <a:avLst/>
            </a:prstGeom>
          </p:spPr>
          <p:txBody>
            <a:bodyPr wrap="square" lIns="0" tIns="0" rIns="0" bIns="0" rtlCol="0" anchor="t">
              <a:spAutoFit/>
            </a:bodyPr>
            <a:lstStyle/>
            <a:p>
              <a:pPr lvl="0" algn="just" eaLnBrk="0" fontAlgn="base" hangingPunct="0">
                <a:lnSpc>
                  <a:spcPct val="150000"/>
                </a:lnSpc>
                <a:spcBef>
                  <a:spcPct val="0"/>
                </a:spcBef>
                <a:spcAft>
                  <a:spcPct val="0"/>
                </a:spcAft>
              </a:pPr>
              <a:r>
                <a:rPr lang="fr-FR" altLang="fr-FR" sz="3200" dirty="0">
                  <a:latin typeface="Quicksand" panose="020B0604020202020204" charset="0"/>
                </a:rPr>
                <a:t>Métadonnées du produit , y compris la famille, la classe et les denrées périssables.</a:t>
              </a:r>
              <a:endParaRPr kumimoji="0" lang="fr-FR" altLang="fr-FR" sz="3200" b="0" i="0" u="none" strike="noStrike" cap="none" normalizeH="0" baseline="0" dirty="0">
                <a:ln>
                  <a:noFill/>
                </a:ln>
                <a:effectLst/>
                <a:latin typeface="Quicksand" panose="020B0604020202020204" charset="0"/>
              </a:endParaRPr>
            </a:p>
          </p:txBody>
        </p:sp>
        <p:sp>
          <p:nvSpPr>
            <p:cNvPr id="33" name="TextBox 20">
              <a:extLst>
                <a:ext uri="{FF2B5EF4-FFF2-40B4-BE49-F238E27FC236}">
                  <a16:creationId xmlns:a16="http://schemas.microsoft.com/office/drawing/2014/main" id="{BDCBD3EF-A31D-D05B-4126-17A5B874E040}"/>
                </a:ext>
              </a:extLst>
            </p:cNvPr>
            <p:cNvSpPr txBox="1"/>
            <p:nvPr/>
          </p:nvSpPr>
          <p:spPr>
            <a:xfrm>
              <a:off x="54851782" y="5701667"/>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Items</a:t>
              </a:r>
            </a:p>
          </p:txBody>
        </p:sp>
        <p:grpSp>
          <p:nvGrpSpPr>
            <p:cNvPr id="34" name="Group 10">
              <a:extLst>
                <a:ext uri="{FF2B5EF4-FFF2-40B4-BE49-F238E27FC236}">
                  <a16:creationId xmlns:a16="http://schemas.microsoft.com/office/drawing/2014/main" id="{A698A8D3-5C2A-A4FA-7855-4AF7D253F719}"/>
                </a:ext>
              </a:extLst>
            </p:cNvPr>
            <p:cNvGrpSpPr/>
            <p:nvPr/>
          </p:nvGrpSpPr>
          <p:grpSpPr>
            <a:xfrm>
              <a:off x="67509686" y="2758191"/>
              <a:ext cx="9853925" cy="6426664"/>
              <a:chOff x="0" y="0"/>
              <a:chExt cx="1418473" cy="1692619"/>
            </a:xfrm>
          </p:grpSpPr>
          <p:sp>
            <p:nvSpPr>
              <p:cNvPr id="35" name="Freeform 11">
                <a:extLst>
                  <a:ext uri="{FF2B5EF4-FFF2-40B4-BE49-F238E27FC236}">
                    <a16:creationId xmlns:a16="http://schemas.microsoft.com/office/drawing/2014/main" id="{2CC24B67-13A5-7C43-D27E-DFF320A7F567}"/>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accent6">
                  <a:lumMod val="20000"/>
                  <a:lumOff val="80000"/>
                </a:schemeClr>
              </a:solidFill>
            </p:spPr>
            <p:txBody>
              <a:bodyPr/>
              <a:lstStyle/>
              <a:p>
                <a:endParaRPr lang="fr-FR" dirty="0"/>
              </a:p>
            </p:txBody>
          </p:sp>
          <p:sp>
            <p:nvSpPr>
              <p:cNvPr id="36" name="TextBox 12">
                <a:extLst>
                  <a:ext uri="{FF2B5EF4-FFF2-40B4-BE49-F238E27FC236}">
                    <a16:creationId xmlns:a16="http://schemas.microsoft.com/office/drawing/2014/main" id="{5D32197D-8A0A-344D-423D-617C4C5EC25C}"/>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37" name="Freeform 13" descr="Porte-bloc avec un remplissage uni">
              <a:extLst>
                <a:ext uri="{FF2B5EF4-FFF2-40B4-BE49-F238E27FC236}">
                  <a16:creationId xmlns:a16="http://schemas.microsoft.com/office/drawing/2014/main" id="{A159FCD2-EC78-EA42-853E-EA81F987B9CB}"/>
                </a:ext>
              </a:extLst>
            </p:cNvPr>
            <p:cNvSpPr/>
            <p:nvPr/>
          </p:nvSpPr>
          <p:spPr>
            <a:xfrm>
              <a:off x="70470646" y="2758191"/>
              <a:ext cx="4073942" cy="2943477"/>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fr-FR"/>
            </a:p>
          </p:txBody>
        </p:sp>
        <p:sp>
          <p:nvSpPr>
            <p:cNvPr id="38" name="TextBox 19">
              <a:extLst>
                <a:ext uri="{FF2B5EF4-FFF2-40B4-BE49-F238E27FC236}">
                  <a16:creationId xmlns:a16="http://schemas.microsoft.com/office/drawing/2014/main" id="{4D8C72DF-2DE3-C6E9-BA18-BB8EA3430EE3}"/>
                </a:ext>
              </a:extLst>
            </p:cNvPr>
            <p:cNvSpPr txBox="1"/>
            <p:nvPr/>
          </p:nvSpPr>
          <p:spPr>
            <a:xfrm>
              <a:off x="67651624" y="6463838"/>
              <a:ext cx="9711987" cy="2129814"/>
            </a:xfrm>
            <a:prstGeom prst="rect">
              <a:avLst/>
            </a:prstGeom>
          </p:spPr>
          <p:txBody>
            <a:bodyPr wrap="square" lIns="0" tIns="0" rIns="0" bIns="0" rtlCol="0" anchor="t">
              <a:spAutoFit/>
            </a:bodyPr>
            <a:lstStyle/>
            <a:p>
              <a:pPr algn="just" fontAlgn="base">
                <a:lnSpc>
                  <a:spcPct val="150000"/>
                </a:lnSpc>
                <a:spcBef>
                  <a:spcPts val="600"/>
                </a:spcBef>
                <a:spcAft>
                  <a:spcPts val="600"/>
                </a:spcAft>
              </a:pPr>
              <a:r>
                <a:rPr lang="fr-FR" sz="3200" b="1" dirty="0">
                  <a:latin typeface="Quicksand" panose="020B0604020202020204" charset="0"/>
                </a:rPr>
                <a:t>Prix</a:t>
              </a:r>
              <a:r>
                <a:rPr lang="fr-FR" sz="3200" dirty="0">
                  <a:latin typeface="Quicksand" panose="020B0604020202020204" charset="0"/>
                </a:rPr>
                <a:t> quotidien du pétrole qui inclut les valeurs pendant la période des données d’entraînement et d’essai. </a:t>
              </a:r>
              <a:endParaRPr lang="en-US" sz="3200" b="0" i="0" dirty="0">
                <a:effectLst/>
                <a:latin typeface="Quicksand" panose="020B0604020202020204" charset="0"/>
              </a:endParaRPr>
            </a:p>
          </p:txBody>
        </p:sp>
        <p:sp>
          <p:nvSpPr>
            <p:cNvPr id="39" name="TextBox 20">
              <a:extLst>
                <a:ext uri="{FF2B5EF4-FFF2-40B4-BE49-F238E27FC236}">
                  <a16:creationId xmlns:a16="http://schemas.microsoft.com/office/drawing/2014/main" id="{87A311AE-5C68-0A97-C06D-7365E1456510}"/>
                </a:ext>
              </a:extLst>
            </p:cNvPr>
            <p:cNvSpPr txBox="1"/>
            <p:nvPr/>
          </p:nvSpPr>
          <p:spPr>
            <a:xfrm>
              <a:off x="67651625" y="5852415"/>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a:solidFill>
                    <a:srgbClr val="0F4662"/>
                  </a:solidFill>
                  <a:latin typeface="Quicksand Bold"/>
                  <a:ea typeface="Quicksand Bold"/>
                  <a:cs typeface="Quicksand Bold"/>
                  <a:sym typeface="Quicksand Bold"/>
                </a:rPr>
                <a:t>Oil</a:t>
              </a:r>
            </a:p>
          </p:txBody>
        </p:sp>
        <p:sp>
          <p:nvSpPr>
            <p:cNvPr id="44" name="TextBox 17">
              <a:extLst>
                <a:ext uri="{FF2B5EF4-FFF2-40B4-BE49-F238E27FC236}">
                  <a16:creationId xmlns:a16="http://schemas.microsoft.com/office/drawing/2014/main" id="{0868DB18-426B-8070-9099-5931B1E27EAD}"/>
                </a:ext>
              </a:extLst>
            </p:cNvPr>
            <p:cNvSpPr txBox="1"/>
            <p:nvPr/>
          </p:nvSpPr>
          <p:spPr>
            <a:xfrm>
              <a:off x="3131169" y="6083055"/>
              <a:ext cx="9334537" cy="2129814"/>
            </a:xfrm>
            <a:prstGeom prst="rect">
              <a:avLst/>
            </a:prstGeom>
          </p:spPr>
          <p:txBody>
            <a:bodyPr wrap="square" lIns="0" tIns="0" rIns="0" bIns="0" rtlCol="0" anchor="t">
              <a:spAutoFit/>
            </a:bodyPr>
            <a:lstStyle/>
            <a:p>
              <a:pPr marL="259080" lvl="1">
                <a:lnSpc>
                  <a:spcPct val="150000"/>
                </a:lnSpc>
              </a:pPr>
              <a:r>
                <a:rPr lang="fr-FR" sz="3200" dirty="0">
                  <a:latin typeface="Quicksand"/>
                  <a:ea typeface="Quicksand"/>
                  <a:cs typeface="Quicksand"/>
                  <a:sym typeface="Quicksand"/>
                </a:rPr>
                <a:t>qui inclut le </a:t>
              </a:r>
              <a:r>
                <a:rPr lang="fr-FR" sz="3200" b="1" dirty="0" err="1">
                  <a:latin typeface="Quicksand"/>
                  <a:ea typeface="Quicksand"/>
                  <a:cs typeface="Quicksand"/>
                  <a:sym typeface="Quicksand"/>
                </a:rPr>
                <a:t>unit_sales</a:t>
              </a:r>
              <a:r>
                <a:rPr lang="fr-FR" sz="3200" b="1" dirty="0">
                  <a:latin typeface="Quicksand"/>
                  <a:ea typeface="Quicksand"/>
                  <a:cs typeface="Quicksand"/>
                  <a:sym typeface="Quicksand"/>
                </a:rPr>
                <a:t> </a:t>
              </a:r>
              <a:r>
                <a:rPr lang="fr-FR" sz="3200" dirty="0">
                  <a:latin typeface="Quicksand"/>
                  <a:ea typeface="Quicksand"/>
                  <a:cs typeface="Quicksand"/>
                  <a:sym typeface="Quicksand"/>
                </a:rPr>
                <a:t>par </a:t>
              </a:r>
              <a:r>
                <a:rPr lang="fr-FR" sz="3200" b="1" dirty="0">
                  <a:latin typeface="Quicksand"/>
                  <a:ea typeface="Quicksand"/>
                  <a:cs typeface="Quicksand"/>
                  <a:sym typeface="Quicksand"/>
                </a:rPr>
                <a:t>date</a:t>
              </a:r>
              <a:r>
                <a:rPr lang="fr-FR" sz="3200" dirty="0">
                  <a:latin typeface="Quicksand"/>
                  <a:ea typeface="Quicksand"/>
                  <a:cs typeface="Quicksand"/>
                  <a:sym typeface="Quicksand"/>
                </a:rPr>
                <a:t>, </a:t>
              </a:r>
              <a:r>
                <a:rPr lang="fr-FR" sz="3200" b="1" dirty="0" err="1">
                  <a:latin typeface="Quicksand"/>
                  <a:ea typeface="Quicksand"/>
                  <a:cs typeface="Quicksand"/>
                  <a:sym typeface="Quicksand"/>
                </a:rPr>
                <a:t>store_nbr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et </a:t>
              </a:r>
              <a:r>
                <a:rPr lang="fr-FR" sz="3200" b="1" dirty="0" err="1">
                  <a:latin typeface="Quicksand"/>
                  <a:ea typeface="Quicksand"/>
                  <a:cs typeface="Quicksand"/>
                  <a:sym typeface="Quicksand"/>
                </a:rPr>
                <a:t>item_nbr</a:t>
              </a:r>
              <a:r>
                <a:rPr lang="fr-FR" sz="3200" b="1" dirty="0">
                  <a:latin typeface="Quicksand"/>
                  <a:ea typeface="Quicksand"/>
                  <a:cs typeface="Quicksand"/>
                  <a:sym typeface="Quicksand"/>
                </a:rPr>
                <a:t> </a:t>
              </a:r>
              <a:r>
                <a:rPr lang="fr-FR" sz="3200" dirty="0">
                  <a:latin typeface="Quicksand"/>
                  <a:ea typeface="Quicksand"/>
                  <a:cs typeface="Quicksand"/>
                  <a:sym typeface="Quicksand"/>
                </a:rPr>
                <a:t>ainsi qu’un </a:t>
              </a:r>
              <a:r>
                <a:rPr lang="fr-FR" sz="3200" b="1" dirty="0">
                  <a:latin typeface="Quicksand"/>
                  <a:ea typeface="Quicksand"/>
                  <a:cs typeface="Quicksand"/>
                  <a:sym typeface="Quicksand"/>
                </a:rPr>
                <a:t>ID</a:t>
              </a:r>
              <a:r>
                <a:rPr lang="fr-FR" sz="3200" dirty="0">
                  <a:latin typeface="Quicksand"/>
                  <a:ea typeface="Quicksand"/>
                  <a:cs typeface="Quicksand"/>
                  <a:sym typeface="Quicksand"/>
                </a:rPr>
                <a:t> unique pour étiqueter les lignes</a:t>
              </a:r>
              <a:endParaRPr lang="en-US" sz="3200" dirty="0">
                <a:latin typeface="Quicksand"/>
                <a:ea typeface="Quicksand"/>
                <a:cs typeface="Quicksand"/>
                <a:sym typeface="Quicksand"/>
              </a:endParaRPr>
            </a:p>
          </p:txBody>
        </p:sp>
        <p:grpSp>
          <p:nvGrpSpPr>
            <p:cNvPr id="50" name="Group 10">
              <a:extLst>
                <a:ext uri="{FF2B5EF4-FFF2-40B4-BE49-F238E27FC236}">
                  <a16:creationId xmlns:a16="http://schemas.microsoft.com/office/drawing/2014/main" id="{C8F7D8CE-1B84-E87F-D4A9-6E424E52425A}"/>
                </a:ext>
              </a:extLst>
            </p:cNvPr>
            <p:cNvGrpSpPr/>
            <p:nvPr/>
          </p:nvGrpSpPr>
          <p:grpSpPr>
            <a:xfrm>
              <a:off x="80309529" y="2758191"/>
              <a:ext cx="9853925" cy="6426664"/>
              <a:chOff x="0" y="0"/>
              <a:chExt cx="1418473" cy="1692619"/>
            </a:xfrm>
          </p:grpSpPr>
          <p:sp>
            <p:nvSpPr>
              <p:cNvPr id="51" name="Freeform 11">
                <a:extLst>
                  <a:ext uri="{FF2B5EF4-FFF2-40B4-BE49-F238E27FC236}">
                    <a16:creationId xmlns:a16="http://schemas.microsoft.com/office/drawing/2014/main" id="{C69341EF-FD9A-2973-933B-E251F498F8AA}"/>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lumMod val="95000"/>
                </a:schemeClr>
              </a:solidFill>
            </p:spPr>
            <p:txBody>
              <a:bodyPr/>
              <a:lstStyle/>
              <a:p>
                <a:endParaRPr lang="fr-FR" dirty="0"/>
              </a:p>
            </p:txBody>
          </p:sp>
          <p:sp>
            <p:nvSpPr>
              <p:cNvPr id="52" name="TextBox 12">
                <a:extLst>
                  <a:ext uri="{FF2B5EF4-FFF2-40B4-BE49-F238E27FC236}">
                    <a16:creationId xmlns:a16="http://schemas.microsoft.com/office/drawing/2014/main" id="{EFA6B202-8996-881A-136C-E816E24DA1C7}"/>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3" name="Freeform 13" descr="Cloches avec un remplissage uni">
              <a:extLst>
                <a:ext uri="{FF2B5EF4-FFF2-40B4-BE49-F238E27FC236}">
                  <a16:creationId xmlns:a16="http://schemas.microsoft.com/office/drawing/2014/main" id="{6D59B2A2-10E7-FB25-678E-B7035C1372DC}"/>
                </a:ext>
              </a:extLst>
            </p:cNvPr>
            <p:cNvSpPr/>
            <p:nvPr/>
          </p:nvSpPr>
          <p:spPr>
            <a:xfrm>
              <a:off x="83199520" y="3204237"/>
              <a:ext cx="4073942"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fr-FR"/>
            </a:p>
          </p:txBody>
        </p:sp>
        <p:sp>
          <p:nvSpPr>
            <p:cNvPr id="54" name="TextBox 19">
              <a:extLst>
                <a:ext uri="{FF2B5EF4-FFF2-40B4-BE49-F238E27FC236}">
                  <a16:creationId xmlns:a16="http://schemas.microsoft.com/office/drawing/2014/main" id="{6755BCC1-3A86-4BA8-556D-9D90FB76C0C7}"/>
                </a:ext>
              </a:extLst>
            </p:cNvPr>
            <p:cNvSpPr txBox="1"/>
            <p:nvPr/>
          </p:nvSpPr>
          <p:spPr>
            <a:xfrm>
              <a:off x="80571075" y="6482982"/>
              <a:ext cx="9334537" cy="1391150"/>
            </a:xfrm>
            <a:prstGeom prst="rect">
              <a:avLst/>
            </a:prstGeom>
          </p:spPr>
          <p:txBody>
            <a:bodyPr wrap="square" lIns="0" tIns="0" rIns="0" bIns="0" rtlCol="0" anchor="t">
              <a:spAutoFit/>
            </a:bodyPr>
            <a:lstStyle/>
            <a:p>
              <a:pPr fontAlgn="base">
                <a:lnSpc>
                  <a:spcPct val="150000"/>
                </a:lnSpc>
                <a:spcBef>
                  <a:spcPts val="600"/>
                </a:spcBef>
                <a:spcAft>
                  <a:spcPts val="600"/>
                </a:spcAft>
              </a:pPr>
              <a:r>
                <a:rPr lang="fr-FR" sz="3200" b="1" dirty="0">
                  <a:latin typeface="Quicksand" panose="020B0604020202020204" charset="0"/>
                </a:rPr>
                <a:t>Jours fériés </a:t>
              </a:r>
              <a:r>
                <a:rPr lang="fr-FR" sz="3200" dirty="0">
                  <a:latin typeface="Quicksand" panose="020B0604020202020204" charset="0"/>
                </a:rPr>
                <a:t>et </a:t>
              </a:r>
              <a:r>
                <a:rPr lang="fr-FR" sz="3200" b="1" dirty="0">
                  <a:latin typeface="Quicksand" panose="020B0604020202020204" charset="0"/>
                </a:rPr>
                <a:t>événements</a:t>
              </a:r>
              <a:r>
                <a:rPr lang="fr-FR" sz="3200" dirty="0">
                  <a:latin typeface="Quicksand" panose="020B0604020202020204" charset="0"/>
                </a:rPr>
                <a:t>, avec métadonnées (description)</a:t>
              </a:r>
              <a:endParaRPr lang="en-US" sz="3200" dirty="0">
                <a:latin typeface="Quicksand" panose="020B0604020202020204" charset="0"/>
              </a:endParaRPr>
            </a:p>
          </p:txBody>
        </p:sp>
        <p:sp>
          <p:nvSpPr>
            <p:cNvPr id="55" name="TextBox 20">
              <a:extLst>
                <a:ext uri="{FF2B5EF4-FFF2-40B4-BE49-F238E27FC236}">
                  <a16:creationId xmlns:a16="http://schemas.microsoft.com/office/drawing/2014/main" id="{AFE5531C-29C1-71B5-EA53-2C5CA5003F77}"/>
                </a:ext>
              </a:extLst>
            </p:cNvPr>
            <p:cNvSpPr txBox="1"/>
            <p:nvPr/>
          </p:nvSpPr>
          <p:spPr>
            <a:xfrm>
              <a:off x="80571076" y="5811134"/>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Holidays_events</a:t>
              </a:r>
              <a:endParaRPr lang="en-US" sz="4800" b="1" dirty="0">
                <a:solidFill>
                  <a:srgbClr val="0F4662"/>
                </a:solidFill>
                <a:latin typeface="Quicksand Bold"/>
                <a:ea typeface="Quicksand Bold"/>
                <a:cs typeface="Quicksand Bold"/>
                <a:sym typeface="Quicksand Bold"/>
              </a:endParaRPr>
            </a:p>
          </p:txBody>
        </p:sp>
        <p:grpSp>
          <p:nvGrpSpPr>
            <p:cNvPr id="58" name="Group 10">
              <a:extLst>
                <a:ext uri="{FF2B5EF4-FFF2-40B4-BE49-F238E27FC236}">
                  <a16:creationId xmlns:a16="http://schemas.microsoft.com/office/drawing/2014/main" id="{594E8E64-4683-27F7-E332-E2C19A51A356}"/>
                </a:ext>
              </a:extLst>
            </p:cNvPr>
            <p:cNvGrpSpPr/>
            <p:nvPr/>
          </p:nvGrpSpPr>
          <p:grpSpPr>
            <a:xfrm>
              <a:off x="93109372" y="2479467"/>
              <a:ext cx="9853925" cy="6896812"/>
              <a:chOff x="0" y="-123825"/>
              <a:chExt cx="1418473" cy="1816444"/>
            </a:xfrm>
          </p:grpSpPr>
          <p:sp>
            <p:nvSpPr>
              <p:cNvPr id="59" name="Freeform 11">
                <a:extLst>
                  <a:ext uri="{FF2B5EF4-FFF2-40B4-BE49-F238E27FC236}">
                    <a16:creationId xmlns:a16="http://schemas.microsoft.com/office/drawing/2014/main" id="{D825786E-25A2-22A8-7200-63D47C4BB291}"/>
                  </a:ext>
                </a:extLst>
              </p:cNvPr>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chemeClr val="bg1"/>
              </a:solidFill>
            </p:spPr>
            <p:txBody>
              <a:bodyPr/>
              <a:lstStyle/>
              <a:p>
                <a:endParaRPr lang="fr-FR" dirty="0"/>
              </a:p>
            </p:txBody>
          </p:sp>
          <p:sp>
            <p:nvSpPr>
              <p:cNvPr id="60" name="TextBox 12">
                <a:extLst>
                  <a:ext uri="{FF2B5EF4-FFF2-40B4-BE49-F238E27FC236}">
                    <a16:creationId xmlns:a16="http://schemas.microsoft.com/office/drawing/2014/main" id="{3D88D46F-B16C-9460-FE24-C76A94A5196B}"/>
                  </a:ext>
                </a:extLst>
              </p:cNvPr>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61" name="Freeform 13" descr="Boulier avec un remplissage uni">
              <a:extLst>
                <a:ext uri="{FF2B5EF4-FFF2-40B4-BE49-F238E27FC236}">
                  <a16:creationId xmlns:a16="http://schemas.microsoft.com/office/drawing/2014/main" id="{9B384974-6392-BCF5-6F2D-150FB38F3CE5}"/>
                </a:ext>
              </a:extLst>
            </p:cNvPr>
            <p:cNvSpPr/>
            <p:nvPr/>
          </p:nvSpPr>
          <p:spPr>
            <a:xfrm>
              <a:off x="95999363" y="3239212"/>
              <a:ext cx="4073942" cy="2527546"/>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fr-FR" dirty="0"/>
            </a:p>
          </p:txBody>
        </p:sp>
        <p:sp>
          <p:nvSpPr>
            <p:cNvPr id="62" name="TextBox 19">
              <a:extLst>
                <a:ext uri="{FF2B5EF4-FFF2-40B4-BE49-F238E27FC236}">
                  <a16:creationId xmlns:a16="http://schemas.microsoft.com/office/drawing/2014/main" id="{A429D49F-62DD-3E48-FCD2-3DA217108FFB}"/>
                </a:ext>
              </a:extLst>
            </p:cNvPr>
            <p:cNvSpPr txBox="1"/>
            <p:nvPr/>
          </p:nvSpPr>
          <p:spPr>
            <a:xfrm>
              <a:off x="93370918" y="6674406"/>
              <a:ext cx="9334537" cy="492443"/>
            </a:xfrm>
            <a:prstGeom prst="rect">
              <a:avLst/>
            </a:prstGeom>
          </p:spPr>
          <p:txBody>
            <a:bodyPr wrap="square" lIns="0" tIns="0" rIns="0" bIns="0" rtlCol="0" anchor="t">
              <a:spAutoFit/>
            </a:bodyPr>
            <a:lstStyle/>
            <a:p>
              <a:pPr fontAlgn="base">
                <a:spcBef>
                  <a:spcPts val="600"/>
                </a:spcBef>
                <a:spcAft>
                  <a:spcPts val="600"/>
                </a:spcAft>
              </a:pPr>
              <a:r>
                <a:rPr lang="en-US" sz="3200" dirty="0">
                  <a:latin typeface="Quicksand" panose="020B0604020202020204" charset="0"/>
                </a:rPr>
                <a:t>A sample submission file in the correct format.</a:t>
              </a:r>
            </a:p>
          </p:txBody>
        </p:sp>
        <p:sp>
          <p:nvSpPr>
            <p:cNvPr id="63" name="TextBox 20">
              <a:extLst>
                <a:ext uri="{FF2B5EF4-FFF2-40B4-BE49-F238E27FC236}">
                  <a16:creationId xmlns:a16="http://schemas.microsoft.com/office/drawing/2014/main" id="{F1E48BFE-667F-63BF-CDFD-DDF1875B5258}"/>
                </a:ext>
              </a:extLst>
            </p:cNvPr>
            <p:cNvSpPr txBox="1"/>
            <p:nvPr/>
          </p:nvSpPr>
          <p:spPr>
            <a:xfrm>
              <a:off x="93370919" y="6002558"/>
              <a:ext cx="9334537" cy="522835"/>
            </a:xfrm>
            <a:prstGeom prst="rect">
              <a:avLst/>
            </a:prstGeom>
          </p:spPr>
          <p:txBody>
            <a:bodyPr wrap="square" lIns="0" tIns="0" rIns="0" bIns="0" rtlCol="0" anchor="t">
              <a:spAutoFit/>
            </a:bodyPr>
            <a:lstStyle/>
            <a:p>
              <a:pPr marL="0" lvl="0" indent="0" algn="l">
                <a:lnSpc>
                  <a:spcPts val="3919"/>
                </a:lnSpc>
                <a:spcBef>
                  <a:spcPct val="0"/>
                </a:spcBef>
              </a:pPr>
              <a:r>
                <a:rPr lang="en-US" sz="4800" b="1" dirty="0" err="1">
                  <a:solidFill>
                    <a:srgbClr val="0F4662"/>
                  </a:solidFill>
                  <a:latin typeface="Quicksand Bold"/>
                  <a:ea typeface="Quicksand Bold"/>
                  <a:cs typeface="Quicksand Bold"/>
                  <a:sym typeface="Quicksand Bold"/>
                </a:rPr>
                <a:t>Sample_submission</a:t>
              </a:r>
              <a:endParaRPr lang="en-US" sz="4800" b="1" dirty="0">
                <a:solidFill>
                  <a:srgbClr val="0F4662"/>
                </a:solidFill>
                <a:latin typeface="Quicksand Bold"/>
                <a:ea typeface="Quicksand Bold"/>
                <a:cs typeface="Quicksand Bold"/>
                <a:sym typeface="Quicksand Bold"/>
              </a:endParaRPr>
            </a:p>
          </p:txBody>
        </p:sp>
      </p:grpSp>
    </p:spTree>
    <p:extLst>
      <p:ext uri="{BB962C8B-B14F-4D97-AF65-F5344CB8AC3E}">
        <p14:creationId xmlns:p14="http://schemas.microsoft.com/office/powerpoint/2010/main" val="2956984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1463</TotalTime>
  <Words>1968</Words>
  <Application>Microsoft Office PowerPoint</Application>
  <PresentationFormat>Personnalisé</PresentationFormat>
  <Paragraphs>265</Paragraphs>
  <Slides>29</Slides>
  <Notes>16</Notes>
  <HiddenSlides>0</HiddenSlides>
  <MMClips>0</MMClips>
  <ScaleCrop>false</ScaleCrop>
  <HeadingPairs>
    <vt:vector size="8" baseType="variant">
      <vt:variant>
        <vt:lpstr>Polices utilisées</vt:lpstr>
      </vt:variant>
      <vt:variant>
        <vt:i4>7</vt:i4>
      </vt:variant>
      <vt:variant>
        <vt:lpstr>Thème</vt:lpstr>
      </vt:variant>
      <vt:variant>
        <vt:i4>1</vt:i4>
      </vt:variant>
      <vt:variant>
        <vt:lpstr>Serveurs OLE incorporés</vt:lpstr>
      </vt:variant>
      <vt:variant>
        <vt:i4>1</vt:i4>
      </vt:variant>
      <vt:variant>
        <vt:lpstr>Titres des diapositives</vt:lpstr>
      </vt:variant>
      <vt:variant>
        <vt:i4>29</vt:i4>
      </vt:variant>
    </vt:vector>
  </HeadingPairs>
  <TitlesOfParts>
    <vt:vector size="38" baseType="lpstr">
      <vt:lpstr>Quicksand Bold</vt:lpstr>
      <vt:lpstr>Segoe UI Black</vt:lpstr>
      <vt:lpstr>Arial</vt:lpstr>
      <vt:lpstr>Calibri</vt:lpstr>
      <vt:lpstr>Cormorant Garamond Bold Italics</vt:lpstr>
      <vt:lpstr>Aptos</vt:lpstr>
      <vt:lpstr>Quicksand</vt:lpstr>
      <vt:lpstr>Office Theme</vt:lpstr>
      <vt:lpstr>think-cell Slide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Blue Simple Modern Enhancing Sales Strategy Presentation</dc:title>
  <dc:creator>HP</dc:creator>
  <cp:lastModifiedBy>Maty NDIONE</cp:lastModifiedBy>
  <cp:revision>89</cp:revision>
  <dcterms:created xsi:type="dcterms:W3CDTF">2006-08-16T00:00:00Z</dcterms:created>
  <dcterms:modified xsi:type="dcterms:W3CDTF">2024-12-24T11:53:41Z</dcterms:modified>
  <dc:identifier>DAGYU2HSlRw</dc:identifier>
</cp:coreProperties>
</file>